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270" r:id="rId5"/>
    <p:sldId id="261" r:id="rId6"/>
    <p:sldId id="742" r:id="rId7"/>
    <p:sldId id="743" r:id="rId8"/>
    <p:sldId id="761" r:id="rId9"/>
    <p:sldId id="762" r:id="rId10"/>
    <p:sldId id="758" r:id="rId11"/>
    <p:sldId id="744" r:id="rId12"/>
    <p:sldId id="745" r:id="rId13"/>
    <p:sldId id="746" r:id="rId14"/>
    <p:sldId id="747" r:id="rId15"/>
    <p:sldId id="748" r:id="rId16"/>
    <p:sldId id="749" r:id="rId17"/>
    <p:sldId id="755" r:id="rId18"/>
    <p:sldId id="756" r:id="rId19"/>
    <p:sldId id="750" r:id="rId20"/>
    <p:sldId id="266" r:id="rId21"/>
    <p:sldId id="751" r:id="rId22"/>
    <p:sldId id="752" r:id="rId23"/>
    <p:sldId id="757" r:id="rId24"/>
    <p:sldId id="753" r:id="rId25"/>
    <p:sldId id="754" r:id="rId26"/>
    <p:sldId id="759" r:id="rId27"/>
    <p:sldId id="760" r:id="rId28"/>
    <p:sldId id="764" r:id="rId29"/>
    <p:sldId id="765" r:id="rId30"/>
    <p:sldId id="763" r:id="rId31"/>
    <p:sldId id="766" r:id="rId32"/>
    <p:sldId id="767" r:id="rId33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3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1E7"/>
    <a:srgbClr val="E06A2D"/>
    <a:srgbClr val="C6402D"/>
    <a:srgbClr val="F2C14E"/>
    <a:srgbClr val="6B6E3B"/>
    <a:srgbClr val="F7F7F7"/>
    <a:srgbClr val="E6E6E6"/>
    <a:srgbClr val="1C1E26"/>
    <a:srgbClr val="303342"/>
    <a:srgbClr val="485F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584" autoAdjust="0"/>
  </p:normalViewPr>
  <p:slideViewPr>
    <p:cSldViewPr snapToGrid="0">
      <p:cViewPr varScale="1">
        <p:scale>
          <a:sx n="93" d="100"/>
          <a:sy n="93" d="100"/>
        </p:scale>
        <p:origin x="211" y="72"/>
      </p:cViewPr>
      <p:guideLst>
        <p:guide orient="horz" pos="2160"/>
        <p:guide pos="384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44264"/>
    </p:cViewPr>
  </p:sorterViewPr>
  <p:notesViewPr>
    <p:cSldViewPr snapToGrid="0">
      <p:cViewPr varScale="1">
        <p:scale>
          <a:sx n="87" d="100"/>
          <a:sy n="87" d="100"/>
        </p:scale>
        <p:origin x="306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800000000000000" pitchFamily="2" charset="-52"/>
                <a:ea typeface="+mn-ea"/>
                <a:cs typeface="+mn-cs"/>
              </a:defRPr>
            </a:pPr>
            <a:r>
              <a:rPr lang="ru-RU" dirty="0">
                <a:latin typeface="Montserrat" panose="00000800000000000000" pitchFamily="2" charset="-52"/>
              </a:rPr>
              <a:t>Лепестковая</a:t>
            </a:r>
            <a:r>
              <a:rPr lang="ru-RU" baseline="0" dirty="0">
                <a:latin typeface="Montserrat" panose="00000800000000000000" pitchFamily="2" charset="-52"/>
              </a:rPr>
              <a:t> диаграмма Северная Осетия</a:t>
            </a:r>
            <a:endParaRPr lang="ru-RU" dirty="0">
              <a:latin typeface="Montserrat" panose="00000800000000000000" pitchFamily="2" charset="-52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800000000000000" pitchFamily="2" charset="-52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Северная Осетия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Лист1!$A$2:$A$21</c:f>
              <c:strCache>
                <c:ptCount val="20"/>
                <c:pt idx="0">
                  <c:v>чистая</c:v>
                </c:pt>
                <c:pt idx="1">
                  <c:v>теплая</c:v>
                </c:pt>
                <c:pt idx="2">
                  <c:v>эстетичная</c:v>
                </c:pt>
                <c:pt idx="3">
                  <c:v>уникальная</c:v>
                </c:pt>
                <c:pt idx="4">
                  <c:v>уютная</c:v>
                </c:pt>
                <c:pt idx="5">
                  <c:v>гостеприимная</c:v>
                </c:pt>
                <c:pt idx="6">
                  <c:v>яркая</c:v>
                </c:pt>
                <c:pt idx="7">
                  <c:v>современная</c:v>
                </c:pt>
                <c:pt idx="8">
                  <c:v>природная</c:v>
                </c:pt>
                <c:pt idx="9">
                  <c:v>быстрая (развитие, улучшение)</c:v>
                </c:pt>
                <c:pt idx="10">
                  <c:v>доступная (для жизни)</c:v>
                </c:pt>
                <c:pt idx="11">
                  <c:v>футуристическая</c:v>
                </c:pt>
                <c:pt idx="12">
                  <c:v>мультинациональная</c:v>
                </c:pt>
                <c:pt idx="13">
                  <c:v>энергичная (темп, ритм жизни)</c:v>
                </c:pt>
                <c:pt idx="14">
                  <c:v>большая</c:v>
                </c:pt>
                <c:pt idx="15">
                  <c:v>удобная</c:v>
                </c:pt>
                <c:pt idx="16">
                  <c:v>дружелюбная</c:v>
                </c:pt>
                <c:pt idx="17">
                  <c:v>перспективная</c:v>
                </c:pt>
                <c:pt idx="18">
                  <c:v>превлекательная (туризм)нестабильная (экономика)</c:v>
                </c:pt>
                <c:pt idx="19">
                  <c:v>стабильная (экономика)</c:v>
                </c:pt>
              </c:strCache>
            </c:strRef>
          </c:cat>
          <c:val>
            <c:numRef>
              <c:f>Лист1!$B$2:$B$21</c:f>
              <c:numCache>
                <c:formatCode>General</c:formatCode>
                <c:ptCount val="20"/>
                <c:pt idx="0">
                  <c:v>1.41</c:v>
                </c:pt>
                <c:pt idx="1">
                  <c:v>-0.59</c:v>
                </c:pt>
                <c:pt idx="2">
                  <c:v>1.68</c:v>
                </c:pt>
                <c:pt idx="3">
                  <c:v>1.68</c:v>
                </c:pt>
                <c:pt idx="4">
                  <c:v>1.3</c:v>
                </c:pt>
                <c:pt idx="5">
                  <c:v>1.86</c:v>
                </c:pt>
                <c:pt idx="6">
                  <c:v>1.27</c:v>
                </c:pt>
                <c:pt idx="7">
                  <c:v>0.38</c:v>
                </c:pt>
                <c:pt idx="8">
                  <c:v>1.32</c:v>
                </c:pt>
                <c:pt idx="9">
                  <c:v>0.41</c:v>
                </c:pt>
                <c:pt idx="10">
                  <c:v>1.27</c:v>
                </c:pt>
                <c:pt idx="11">
                  <c:v>-1.59</c:v>
                </c:pt>
                <c:pt idx="12">
                  <c:v>0.51</c:v>
                </c:pt>
                <c:pt idx="13">
                  <c:v>0.38</c:v>
                </c:pt>
                <c:pt idx="14">
                  <c:v>0.43</c:v>
                </c:pt>
                <c:pt idx="15">
                  <c:v>0.68</c:v>
                </c:pt>
                <c:pt idx="16">
                  <c:v>0.81</c:v>
                </c:pt>
                <c:pt idx="17">
                  <c:v>1.35</c:v>
                </c:pt>
                <c:pt idx="18">
                  <c:v>1.86</c:v>
                </c:pt>
                <c:pt idx="19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9F-4BD8-8341-A104ADCBBEF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Кабардино-Балкария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Лист1!$A$2:$A$21</c:f>
              <c:strCache>
                <c:ptCount val="20"/>
                <c:pt idx="0">
                  <c:v>чистая</c:v>
                </c:pt>
                <c:pt idx="1">
                  <c:v>теплая</c:v>
                </c:pt>
                <c:pt idx="2">
                  <c:v>эстетичная</c:v>
                </c:pt>
                <c:pt idx="3">
                  <c:v>уникальная</c:v>
                </c:pt>
                <c:pt idx="4">
                  <c:v>уютная</c:v>
                </c:pt>
                <c:pt idx="5">
                  <c:v>гостеприимная</c:v>
                </c:pt>
                <c:pt idx="6">
                  <c:v>яркая</c:v>
                </c:pt>
                <c:pt idx="7">
                  <c:v>современная</c:v>
                </c:pt>
                <c:pt idx="8">
                  <c:v>природная</c:v>
                </c:pt>
                <c:pt idx="9">
                  <c:v>быстрая (развитие, улучшение)</c:v>
                </c:pt>
                <c:pt idx="10">
                  <c:v>доступная (для жизни)</c:v>
                </c:pt>
                <c:pt idx="11">
                  <c:v>футуристическая</c:v>
                </c:pt>
                <c:pt idx="12">
                  <c:v>мультинациональная</c:v>
                </c:pt>
                <c:pt idx="13">
                  <c:v>энергичная (темп, ритм жизни)</c:v>
                </c:pt>
                <c:pt idx="14">
                  <c:v>большая</c:v>
                </c:pt>
                <c:pt idx="15">
                  <c:v>удобная</c:v>
                </c:pt>
                <c:pt idx="16">
                  <c:v>дружелюбная</c:v>
                </c:pt>
                <c:pt idx="17">
                  <c:v>перспективная</c:v>
                </c:pt>
                <c:pt idx="18">
                  <c:v>превлекательная (туризм)нестабильная (экономика)</c:v>
                </c:pt>
                <c:pt idx="19">
                  <c:v>стабильная (экономика)</c:v>
                </c:pt>
              </c:strCache>
            </c:strRef>
          </c:cat>
          <c:val>
            <c:numRef>
              <c:f>Лист1!$C$2:$C$21</c:f>
              <c:numCache>
                <c:formatCode>General</c:formatCode>
                <c:ptCount val="20"/>
                <c:pt idx="0">
                  <c:v>0.52</c:v>
                </c:pt>
                <c:pt idx="1">
                  <c:v>1.24</c:v>
                </c:pt>
                <c:pt idx="2">
                  <c:v>0.57999999999999996</c:v>
                </c:pt>
                <c:pt idx="3">
                  <c:v>0.3</c:v>
                </c:pt>
                <c:pt idx="4">
                  <c:v>0.33</c:v>
                </c:pt>
                <c:pt idx="5">
                  <c:v>1.1499999999999999</c:v>
                </c:pt>
                <c:pt idx="6">
                  <c:v>0.7</c:v>
                </c:pt>
                <c:pt idx="7">
                  <c:v>-1</c:v>
                </c:pt>
                <c:pt idx="8">
                  <c:v>1.52</c:v>
                </c:pt>
                <c:pt idx="9">
                  <c:v>0.15</c:v>
                </c:pt>
                <c:pt idx="10">
                  <c:v>0.73</c:v>
                </c:pt>
                <c:pt idx="11">
                  <c:v>-0.52</c:v>
                </c:pt>
                <c:pt idx="12">
                  <c:v>0.73</c:v>
                </c:pt>
                <c:pt idx="13">
                  <c:v>-0.91</c:v>
                </c:pt>
                <c:pt idx="14">
                  <c:v>-0.67</c:v>
                </c:pt>
                <c:pt idx="15">
                  <c:v>0.24</c:v>
                </c:pt>
                <c:pt idx="16">
                  <c:v>0.21</c:v>
                </c:pt>
                <c:pt idx="17">
                  <c:v>0.15</c:v>
                </c:pt>
                <c:pt idx="18">
                  <c:v>0.12</c:v>
                </c:pt>
                <c:pt idx="19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9F-4BD8-8341-A104ADCBBEF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Карачаево-Черкесия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Лист1!$A$2:$A$21</c:f>
              <c:strCache>
                <c:ptCount val="20"/>
                <c:pt idx="0">
                  <c:v>чистая</c:v>
                </c:pt>
                <c:pt idx="1">
                  <c:v>теплая</c:v>
                </c:pt>
                <c:pt idx="2">
                  <c:v>эстетичная</c:v>
                </c:pt>
                <c:pt idx="3">
                  <c:v>уникальная</c:v>
                </c:pt>
                <c:pt idx="4">
                  <c:v>уютная</c:v>
                </c:pt>
                <c:pt idx="5">
                  <c:v>гостеприимная</c:v>
                </c:pt>
                <c:pt idx="6">
                  <c:v>яркая</c:v>
                </c:pt>
                <c:pt idx="7">
                  <c:v>современная</c:v>
                </c:pt>
                <c:pt idx="8">
                  <c:v>природная</c:v>
                </c:pt>
                <c:pt idx="9">
                  <c:v>быстрая (развитие, улучшение)</c:v>
                </c:pt>
                <c:pt idx="10">
                  <c:v>доступная (для жизни)</c:v>
                </c:pt>
                <c:pt idx="11">
                  <c:v>футуристическая</c:v>
                </c:pt>
                <c:pt idx="12">
                  <c:v>мультинациональная</c:v>
                </c:pt>
                <c:pt idx="13">
                  <c:v>энергичная (темп, ритм жизни)</c:v>
                </c:pt>
                <c:pt idx="14">
                  <c:v>большая</c:v>
                </c:pt>
                <c:pt idx="15">
                  <c:v>удобная</c:v>
                </c:pt>
                <c:pt idx="16">
                  <c:v>дружелюбная</c:v>
                </c:pt>
                <c:pt idx="17">
                  <c:v>перспективная</c:v>
                </c:pt>
                <c:pt idx="18">
                  <c:v>превлекательная (туризм)нестабильная (экономика)</c:v>
                </c:pt>
                <c:pt idx="19">
                  <c:v>стабильная (экономика)</c:v>
                </c:pt>
              </c:strCache>
            </c:strRef>
          </c:cat>
          <c:val>
            <c:numRef>
              <c:f>Лист1!$D$2:$D$21</c:f>
              <c:numCache>
                <c:formatCode>General</c:formatCode>
                <c:ptCount val="20"/>
                <c:pt idx="0">
                  <c:v>1.32</c:v>
                </c:pt>
                <c:pt idx="1">
                  <c:v>1.52</c:v>
                </c:pt>
                <c:pt idx="2">
                  <c:v>0.61</c:v>
                </c:pt>
                <c:pt idx="3">
                  <c:v>0.61</c:v>
                </c:pt>
                <c:pt idx="4">
                  <c:v>0.55000000000000004</c:v>
                </c:pt>
                <c:pt idx="5">
                  <c:v>1.26</c:v>
                </c:pt>
                <c:pt idx="6">
                  <c:v>1.1599999999999999</c:v>
                </c:pt>
                <c:pt idx="7">
                  <c:v>-0.57999999999999996</c:v>
                </c:pt>
                <c:pt idx="8">
                  <c:v>1.45</c:v>
                </c:pt>
                <c:pt idx="9">
                  <c:v>-0.65</c:v>
                </c:pt>
                <c:pt idx="10">
                  <c:v>1.1299999999999999</c:v>
                </c:pt>
                <c:pt idx="11">
                  <c:v>-0.32</c:v>
                </c:pt>
                <c:pt idx="12">
                  <c:v>0.52</c:v>
                </c:pt>
                <c:pt idx="13">
                  <c:v>0.23</c:v>
                </c:pt>
                <c:pt idx="14">
                  <c:v>-0.52</c:v>
                </c:pt>
                <c:pt idx="15">
                  <c:v>0.71</c:v>
                </c:pt>
                <c:pt idx="16">
                  <c:v>0.84</c:v>
                </c:pt>
                <c:pt idx="17">
                  <c:v>-0.48</c:v>
                </c:pt>
                <c:pt idx="18">
                  <c:v>0.65</c:v>
                </c:pt>
                <c:pt idx="19">
                  <c:v>-1.61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9F-4BD8-8341-A104ADCBBE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61981807"/>
        <c:axId val="1661984687"/>
      </c:radarChart>
      <c:catAx>
        <c:axId val="1661981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800000000000000" pitchFamily="2" charset="-52"/>
                <a:ea typeface="+mn-ea"/>
                <a:cs typeface="+mn-cs"/>
              </a:defRPr>
            </a:pPr>
            <a:endParaRPr lang="ru-RU"/>
          </a:p>
        </c:txPr>
        <c:crossAx val="1661984687"/>
        <c:crosses val="autoZero"/>
        <c:auto val="1"/>
        <c:lblAlgn val="ctr"/>
        <c:lblOffset val="100"/>
        <c:noMultiLvlLbl val="0"/>
      </c:catAx>
      <c:valAx>
        <c:axId val="16619846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619818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1421010-3731-422F-8CF1-CD47B2D7C9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2656080-143A-4905-932A-5C7754887AB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D401D45-5B98-4FE9-B16D-16C51BD1A2B4}" type="datetime1">
              <a:rPr lang="ru-RU" smtClean="0"/>
              <a:t>18.12.2025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359276-DB8D-43B4-8029-4A695209B90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E29EE0F-113C-45AB-9877-4A16FFA6A9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EDB89D3-056A-4F4C-8125-EA71262895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8278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4E7360-4335-417F-B844-6E70D865579A}" type="datetime1">
              <a:rPr lang="ru-RU" smtClean="0"/>
              <a:pPr/>
              <a:t>18.12.2025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F220CB7-DCA5-4E5B-97F1-300CDD8D2AA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671832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457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636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F220CB7-DCA5-4E5B-97F1-300CDD8D2AAB}" type="slidenum">
              <a:rPr lang="ru-RU" noProof="0" smtClean="0"/>
              <a:t>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25453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13E8E-61AD-3537-00D9-D300389E9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E52F1D3-403F-39E1-DB29-9B35EF6A90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44572B1-5E99-FBA9-9C7D-0BE54C134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62939DD-DD9D-5029-ABAB-596FA3DE4A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320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59B95-9E32-F8AA-D3E3-5EE7EA253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D8BFBBE-C988-A709-DADD-70D74A8A8D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00F40F3-E6FA-D35D-6E0B-D856EF2A39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70B4AC6-D6D9-F4CD-B3C3-9F007E148D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419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63305-F0D1-849C-9950-A09D0351F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AE2C0CF-C403-E735-8C97-7276280F80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FD41085-C229-2596-C98B-C6DD24BC97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567E63A-37A2-B949-5527-8FAF8CFF89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271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711BA-1B04-48C1-34B5-C3FBD4C4D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417C7EF-4412-E8F4-69F8-B1C2062C60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A109356-A38C-6698-7C5C-DF73B5E092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C9113C-0020-7531-592A-E69A1A8CE0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0252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289E7-6EA7-A11D-C82B-06C6C9362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AFAE4C8-2636-64BE-5886-294176C0E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C4C8038-3968-1B0D-6E5D-632B413FC1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050755B-F9B2-F01B-4D8F-05862AF27C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4484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02B3E-F456-4C4D-0A1F-9A6DC05D6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46D92A9-C866-2266-8EDB-C06B25AFD7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3C6A97B-1E2D-E0DE-1DC2-93E055FE64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77F3BBA-C574-A3CF-E366-3AA60A4502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269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39CF8-E109-6E3C-976F-72D6D2DDD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D64A3E8-D862-4A6C-D5E7-A395A054A7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6D45B5C-BAC1-1FFE-6A00-22BE947F35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9D1AEB1-6355-2710-BB7D-1BC152C449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8230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9C921-3B14-4526-A480-0268A35EC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3C4D9AC-B43B-118E-57CD-B0A68A5136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93497DE-F90F-66F8-0213-FB803AFF79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46184C8-A09C-FF54-AAEF-BDD4C3FE77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1283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F92CB-96B2-866A-FFF7-AB4E137C7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FA2349C-30F7-0E90-7F10-DB34BB68B7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3AEB120-B37A-2F3E-A17B-3C20F8444A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E499B2-7F7A-A5A4-3906-82B3EC11A0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8322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319E6-3C41-1F5E-BE93-413EB9D1D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24F937B-740E-16D4-A99C-CCABA90EA2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C2D445D-BB7F-8676-525B-F9BC8B15E2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9D3097-8A75-D80B-46CE-667BCFED19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384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359C8-591F-E833-4736-269818ADC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717C5DB-9CEF-6CBC-F2EF-62394F254A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340A8DF-14FE-9C25-569F-1B8A0DD58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D0C83D4-C327-54F2-94ED-7C0290CACC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242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536B8-25AE-291D-B67E-0844BE4AC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0F042F9-B090-5967-15DC-B6CB9A05F7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E70D80D-9C47-03DA-2B3A-2C5A85D1D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A112FB-9AD9-EEFB-0B02-C7CE9BB7F7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1078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83CBB-69DA-0CA0-FAF7-BE1D4545A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1C8DD60-DAE1-D8E3-1B98-58D24C8313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A6FC1AA-C127-98FC-8147-E648F65C2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CEDAFB6-74C5-4369-D0E5-020FCD2539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3217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F220CB7-DCA5-4E5B-97F1-300CDD8D2AAB}" type="slidenum">
              <a:rPr lang="ru-RU" noProof="0" smtClean="0"/>
              <a:t>17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501070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D8B32-6303-13B0-DA45-D6F4ECD19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EDC2F43-CB0C-7022-B2DF-3811F11364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F5BA80F-43C3-5A0C-34A3-0A614781B7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EB235B4-D3B3-EF8F-5CC8-92283C8359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1388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655D5-9D0E-79DA-61DD-67A99CBC3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5BBDC14-B25A-7D73-AB1C-93E243609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5638DDB-31BC-649B-1598-29CF348B6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8875ED6-F90D-CCCC-C0B8-9231589006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4647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CF008-6CFA-67BE-CCF3-DD83C6693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6444D31-85A1-F57C-F1AC-47B1C38DBA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7A80F1E-3A2E-2CE6-AF84-B712BEBD56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126C5B-EE57-4E1C-A063-B6A28BC5B2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8373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6459F-037E-5BB4-BD8F-385C4FFD8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E8931D4-070E-FEBF-9603-43749520F1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A817B32-9A27-3E53-93E4-CBED941B2C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8CC309-002C-F525-0E7A-F04071BECB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8523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DCBC8-862F-8904-D7E8-642BE73EA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A26FA4A-03C1-FAB7-EB40-B352A20DCA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B2B06D5-5CC2-670D-DE51-BD22B0E97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96F28F-FDD5-0756-E24F-94BA891CBB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6039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C341F-07CA-9A8F-A159-0CD0231DB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792200B-33CD-7F77-2AA6-85DDD62DA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48AD2DC-DAA9-1445-E667-006C025C43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5D4CECD-2AB8-1DAA-E9AC-D83D65CAFB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4330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4DE28-7F3C-9402-AFBA-C02E16C39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012491E-9B31-E534-A906-07FE32A213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7627CB6-CA02-C425-225C-B933D1AEF5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A816476-C491-E79A-874B-67E646E95F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0351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01588-99E3-BF70-6F19-5AC31B95A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E28177F-D258-943D-7BCD-B9A7F7CBE4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FDBDDDD-30AD-7E17-666C-A1E568EA1C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14B953A-C8B7-4EAF-612C-A07CB1C01E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0965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7D204-74D9-2AAB-739A-B9B77FCA2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D1F33DA-82D2-0828-D2BF-B6162482E4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2E36A90-2888-D3F5-0274-C45AC4A1A8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5EAC01-748D-A792-528B-F9AD9D296A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7938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7F12F-5FFB-5188-1A3A-19E34AE4A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431EE1B-9AA9-C23F-9981-53540A8DAB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2E1D3E3-9B8B-6C70-5E7D-C7235DC3A7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1666CE-367A-71C0-6146-ADC05DD3F2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8653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7F12F-5FFB-5188-1A3A-19E34AE4A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431EE1B-9AA9-C23F-9981-53540A8DAB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2E1D3E3-9B8B-6C70-5E7D-C7235DC3A7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1666CE-367A-71C0-6146-ADC05DD3F2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5684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4033A-C8DC-B564-DE38-E5E73A50C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782B3BD-4565-D239-CE7A-D9676A1378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2DBCE7C-3768-1906-096F-8DBD1F2162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13FF869-ABB8-A3A5-57D5-408A0D1A8D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F220CB7-DCA5-4E5B-97F1-300CDD8D2AAB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043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ru-RU" noProof="0"/>
              <a:t>Перетащите сюда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B8A1A3-5BFE-4E68-81F1-F52462776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11469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BA1EF1-BFC9-4361-B215-2D83B16AB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16709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12192000" cy="64878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51FFE5-84D8-43BD-9B0D-76C497F55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58921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1428299"/>
            <a:ext cx="1711234" cy="4436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FB4FFF-4547-4B6C-9BF5-9A495C211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183253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0FB8067-5974-8E94-231B-F12859943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181DA-E11D-4D84-8104-1EA9F777316E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F0273BA-C17F-279A-3D55-149166053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4264BB3-2025-0C53-4459-E87988BC9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6AF10-8C41-43AB-BB3D-AF0B8AA752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915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 userDrawn="1"/>
        </p:nvGrpSpPr>
        <p:grpSpPr>
          <a:xfrm rot="10800000">
            <a:off x="11858328" y="148422"/>
            <a:ext cx="332874" cy="590718"/>
            <a:chOff x="10026" y="148425"/>
            <a:chExt cx="332874" cy="590718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10026" y="148428"/>
              <a:ext cx="203334" cy="5907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251460" y="148425"/>
              <a:ext cx="91440" cy="59071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2" name="Прямоугольник 1"/>
          <p:cNvSpPr/>
          <p:nvPr userDrawn="1"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rgbClr val="E6E6E6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Надпись 11"/>
          <p:cNvSpPr txBox="1"/>
          <p:nvPr userDrawn="1"/>
        </p:nvSpPr>
        <p:spPr>
          <a:xfrm>
            <a:off x="11292841" y="6528300"/>
            <a:ext cx="79941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0"/>
            <a:fld id="{260E2A6B-A809-4840-BF14-8648BC0BDF87}" type="slidenum">
              <a:rPr lang="ru-RU" sz="1200" b="0" i="0" strike="noStrike" spc="0" noProof="0" smtClean="0">
                <a:solidFill>
                  <a:schemeClr val="accent1"/>
                </a:solidFill>
                <a:latin typeface="+mn-lt"/>
                <a:ea typeface="Roboto Condensed Light" panose="02000000000000000000" pitchFamily="2" charset="0"/>
                <a:cs typeface="Segoe UI Light" panose="020B0502040204020203" pitchFamily="34" charset="0"/>
              </a:rPr>
              <a:pPr algn="r"/>
              <a:t>‹#›</a:t>
            </a:fld>
            <a:endParaRPr lang="ru-RU" sz="8000" b="0" i="0" strike="noStrike" spc="0" noProof="0">
              <a:solidFill>
                <a:schemeClr val="accent1"/>
              </a:solidFill>
              <a:latin typeface="+mn-lt"/>
              <a:ea typeface="Roboto Condensed Light" panose="02000000000000000000" pitchFamily="2" charset="0"/>
              <a:cs typeface="Segoe UI Light" panose="020B0502040204020203" pitchFamily="34" charset="0"/>
            </a:endParaRPr>
          </a:p>
        </p:txBody>
      </p:sp>
      <p:sp>
        <p:nvSpPr>
          <p:cNvPr id="9" name="Надпись 8"/>
          <p:cNvSpPr txBox="1"/>
          <p:nvPr userDrawn="1"/>
        </p:nvSpPr>
        <p:spPr>
          <a:xfrm>
            <a:off x="68580" y="6528300"/>
            <a:ext cx="16843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1200" b="1" noProof="0">
                <a:solidFill>
                  <a:schemeClr val="accent1"/>
                </a:solidFill>
                <a:latin typeface="+mn-lt"/>
              </a:rPr>
              <a:t>Ваша кофейня</a:t>
            </a:r>
          </a:p>
        </p:txBody>
      </p:sp>
    </p:spTree>
    <p:extLst>
      <p:ext uri="{BB962C8B-B14F-4D97-AF65-F5344CB8AC3E}">
        <p14:creationId xmlns:p14="http://schemas.microsoft.com/office/powerpoint/2010/main" val="3008118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781" r:id="rId3"/>
    <p:sldLayoutId id="2147483692" r:id="rId4"/>
    <p:sldLayoutId id="2147483782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lania.gov.ru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6.pn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8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slide1.xml><?xml version="1.0" encoding="utf-8"?>
<ns0:sld xmlns:ns0="http://schemas.openxmlformats.org/presentationml/2006/main" xmlns:ns1="http://schemas.openxmlformats.org/drawingml/2006/main" xmlns:ns2="http://schemas.microsoft.com/office/drawing/2017/decorative" xmlns:ns3="http://schemas.microsoft.com/office/drawing/2014/main" xmlns:ns4="http://schemas.openxmlformats.org/officeDocument/2006/relationships" xmlns:ns5="http://schemas.microsoft.com/office/powerpoint/2010/main" xmlns:ns6="http://schemas.openxmlformats.org/markup-compatibility/2006">
  <ns0:cSld>
    <ns0:spTree>
      <ns0:nvGrpSpPr>
        <ns0:cNvPr id="1" name=""/>
        <ns0:cNvGrpSpPr/>
        <ns0:nvPr/>
      </ns0:nvGrpSpPr>
      <ns0:grpSpPr>
        <ns1:xfrm>
          <ns1:off x="0" y="0"/>
          <ns1:ext cx="0" cy="0"/>
          <ns1:chOff x="0" y="0"/>
          <ns1:chExt cx="0" cy="0"/>
        </ns1:xfrm>
      </ns0:grpSpPr>
      <ns0:sp>
        <ns0:nvSpPr>
          <ns0:cNvPr id="5" name="Прямоугольник 4">
            <ns1:extLst>
              <ns1:ext uri="{C183D7F6-B498-43B3-948B-1728B52AA6E4}">
                <ns2:decorative val="1"/>
              </ns1:ext>
            </ns1:extLst>
          </ns0:cNvPr>
          <ns0:cNvSpPr/>
          <ns0:nvPr/>
        </ns0:nvSpPr>
        <ns0:spPr>
          <ns1:xfrm>
            <ns1:off x="-2" y="0"/>
            <ns1:ext cx="12192002" cy="6858000"/>
          </ns1:xfrm>
          <ns1:prstGeom prst="rect">
            <ns1:avLst/>
          </ns1:prstGeom>
          <ns1:solidFill>
            <ns1:schemeClr val="accent1"/>
          </ns1:solidFill>
          <ns1:ln>
            <ns1:noFill/>
          </ns1:ln>
        </ns0:spPr>
        <ns0:style>
          <ns1:lnRef idx="2">
            <ns1:schemeClr val="accent1">
              <ns1:shade val="50000"/>
            </ns1:schemeClr>
          </ns1:lnRef>
          <ns1:fillRef idx="1">
            <ns1:schemeClr val="accent1"/>
          </ns1:fillRef>
          <ns1:effectRef idx="0">
            <ns1:schemeClr val="accent1"/>
          </ns1:effectRef>
          <ns1:fontRef idx="minor">
            <ns1:schemeClr val="lt1"/>
          </ns1:fontRef>
        </ns0:style>
        <ns0:txBody>
          <ns1:bodyPr rtlCol="0" anchor="ctr"/>
          <ns1:lstStyle/>
          <ns1:p>
            <ns1:pPr algn="ctr" rtl="0"/>
            <ns1:endParaRPr lang="ru-RU"/>
          </ns1:p>
        </ns0:txBody>
      </ns0:sp>
      <ns0:sp>
        <ns0:nvSpPr>
          <ns0:cNvPr id="11" name="Заголовок 10">
            <ns1:extLst>
              <ns1:ext uri="{FF2B5EF4-FFF2-40B4-BE49-F238E27FC236}">
                <ns3:creationId id="{B825F879-7327-49C3-8A45-B7A226CC37F4}"/>
              </ns1:ext>
            </ns1:extLst>
          </ns0:cNvPr>
          <ns0:cNvSpPr>
            <ns1:spLocks noGrp="1"/>
          </ns0:cNvSpPr>
          <ns0:nvPr>
            <ns0:ph type="title"/>
          </ns0:nvPr>
        </ns0:nvSpPr>
        <ns0:spPr/>
        <ns0:txBody>
          <ns1:bodyPr rtlCol="0"/>
          <ns1:lstStyle/>
          <ns1:p>
            <ns1:pPr rtl="0"/>
            <ns1:r>
              <ns1:rPr lang="ru-RU"/>
              <ns1:t>Слайд 1</ns1:t>
            </ns1:r>
          </ns1:p>
        </ns0:txBody>
      </ns0:sp>
      <ns0:sp>
        <ns0:nvSpPr>
          <ns0:cNvPr id="6" name="Прямоугольник 5">
            <ns1:extLst>
              <ns1:ext uri="{C183D7F6-B498-43B3-948B-1728B52AA6E4}">
                <ns2:decorative val="1"/>
              </ns1:ext>
            </ns1:extLst>
          </ns0:cNvPr>
          <ns0:cNvSpPr/>
          <ns0:nvPr/>
        </ns0:nvSpPr>
        <ns0:spPr>
          <ns1:xfrm>
            <ns1:off x="-2" y="0"/>
            <ns1:ext cx="12192000" cy="6858000"/>
          </ns1:xfrm>
          <ns1:prstGeom prst="rect">
            <ns1:avLst/>
          </ns1:prstGeom>
          <ns1:solidFill>
            <ns1:schemeClr val="accent1">
              <ns1:alpha val="97000"/>
            </ns1:schemeClr>
          </ns1:solidFill>
          <ns1:ln>
            <ns1:noFill/>
          </ns1:ln>
        </ns0:spPr>
        <ns0:style>
          <ns1:lnRef idx="2">
            <ns1:schemeClr val="accent1">
              <ns1:shade val="50000"/>
            </ns1:schemeClr>
          </ns1:lnRef>
          <ns1:fillRef idx="1">
            <ns1:schemeClr val="accent1"/>
          </ns1:fillRef>
          <ns1:effectRef idx="0">
            <ns1:schemeClr val="accent1"/>
          </ns1:effectRef>
          <ns1:fontRef idx="minor">
            <ns1:schemeClr val="lt1"/>
          </ns1:fontRef>
        </ns0:style>
        <ns0:txBody>
          <ns1:bodyPr rtlCol="0" anchor="ctr"/>
          <ns1:lstStyle/>
          <ns1:p>
            <ns1:pPr algn="ctr" rtl="0"/>
            <ns1:endParaRPr lang="ru-RU" dirty="0">
              <ns1:latin typeface="Montserrat" panose="00000800000000000000" pitchFamily="2" charset="-52"/>
            </ns1:endParaRPr>
          </ns1:p>
        </ns0:txBody>
      </ns0:sp>
      <ns0:sp>
        <ns0:nvSpPr>
          <ns0:cNvPr id="22" name="Надпись 21"/>
          <ns0:cNvSpPr txBox="1"/>
          <ns0:nvPr/>
        </ns0:nvSpPr>
        <ns0:spPr>
          <ns1:xfrm>
            <ns1:off x="251899" y="208313"/>
            <ns1:ext cx="5679118" cy="2062103"/>
          </ns1:xfrm>
          <ns1:prstGeom prst="rect">
            <ns1:avLst/>
          </ns1:prstGeom>
          <ns1:noFill/>
        </ns0:spPr>
        <ns0:txBody>
          <ns1:bodyPr wrap="square" rtlCol="0">
            <ns1:spAutoFit/>
          </ns1:bodyPr>
          <ns1:lstStyle/>
          <ns1:p>
            <ns1:pPr rtl="0"/>
            <ns1:r>
              <ns1:rPr lang="ru-RU" sz="3200" b="1" dirty="0">
                <ns1:solidFill>
                  <ns1:schemeClr val="bg1"/>
                </ns1:solidFill>
                <ns1:latin typeface="Arial Black" panose="020B0A04020102020204" pitchFamily="34" charset="0"/>
                <ns1:ea typeface="Lato Black" panose="020F0502020204030203" pitchFamily="34" charset="0"/>
                <ns1:cs typeface="Lato Black" panose="020F0502020204030203" pitchFamily="34" charset="0"/>
              </ns1:rPr>
              <ns1:t>ИТОГОВЫЙ ПРОЕКТ ПО ПРЕДМЕТУ</ns1:t>
            </ns1:r>
          </ns1:p>
          <ns1:p>
            <ns1:pPr rtl="0"/>
            <ns1:r>
              <ns1:rPr lang="ru-RU" sz="3200" b="1" dirty="0">
                <ns1:solidFill>
                  <ns1:schemeClr val="bg1"/>
                </ns1:solidFill>
                <ns1:latin typeface="Arial Black" panose="020B0A04020102020204" pitchFamily="34" charset="0"/>
                <ns1:ea typeface="Lato Black" panose="020F0502020204030203" pitchFamily="34" charset="0"/>
                <ns1:cs typeface="Lato Black" panose="020F0502020204030203" pitchFamily="34" charset="0"/>
              </ns1:rPr>
              <ns1:t>«ТЕРРИТОРИАЛЬНЫЙ МАРКЕТИНГ»</ns1:t>
            </ns1:r>
          </ns1:p>
        </ns0:txBody>
      </ns0:sp>
      <ns0:sp>
        <ns0:nvSpPr>
          <ns0:cNvPr id="23" name="Надпись 22"/>
          <ns0:cNvSpPr txBox="1"/>
          <ns0:nvPr/>
        </ns0:nvSpPr>
        <ns0:spPr>
          <ns1:xfrm>
            <ns1:off x="251899" y="5525676"/>
            <ns1:ext cx="6165679" cy="1077218"/>
          </ns1:xfrm>
          <ns1:prstGeom prst="rect">
            <ns1:avLst/>
          </ns1:prstGeom>
          <ns1:noFill/>
        </ns0:spPr>
        <ns0:txBody>
          <ns1:bodyPr wrap="square" rtlCol="0">
            <ns1:spAutoFit/>
          </ns1:bodyPr>
          <ns1:lstStyle/>
          <ns1:p>
            <ns1:pPr rtl="0"/>
            <ns1:r>
              <ns1:rPr lang="ru-RU" sz="1600" dirty="0">
                <ns1:solidFill>
                  <ns1:schemeClr val="bg1"/>
                </ns1:solidFill>
                <ns1:latin typeface="Montserrat" panose="00000800000000000000" pitchFamily="2" charset="-52"/>
                <ns1:ea typeface="Lato" panose="020F0502020204030203" pitchFamily="34" charset="0"/>
                <ns1:cs typeface="Calibri" panose="020F0502020204030204" pitchFamily="34" charset="0"/>
              </ns1:rPr>
              <ns1:t>Работу выполнил студент 4 курса, программа «Маркетинг», 2 группа</ns1:t>
            </ns1:r>
          </ns1:p>
          <ns1:p>
            <ns1:pPr rtl="0"/>
            <ns1:r>
              <ns1:rPr lang="ru-RU" sz="1600" dirty="0" err="1">
                <ns1:solidFill>
                  <ns1:schemeClr val="bg1"/>
                </ns1:solidFill>
                <ns1:latin typeface="Montserrat" panose="00000800000000000000" pitchFamily="2" charset="-52"/>
                <ns1:ea typeface="Lato" panose="020F0502020204030203" pitchFamily="34" charset="0"/>
                <ns1:cs typeface="Calibri" panose="020F0502020204030204" pitchFamily="34" charset="0"/>
              </ns1:rPr>
              <ns1:t>Осипов Даниил</ns1:t>
            </ns1:r>
            <ns1:r>
              <ns1:rPr lang="ru-RU" sz="1600" dirty="0">
                <ns1:solidFill>
                  <ns1:schemeClr val="bg1"/>
                </ns1:solidFill>
                <ns1:latin typeface="Montserrat" panose="00000800000000000000" pitchFamily="2" charset="-52"/>
                <ns1:ea typeface="Lato" panose="020F0502020204030203" pitchFamily="34" charset="0"/>
                <ns1:cs typeface="Calibri" panose="020F0502020204030204" pitchFamily="34" charset="0"/>
              </ns1:rPr>
              <ns1:t/>
            </ns1:r>
            <ns1:r>
              <ns1:rPr lang="ru-RU" sz="1600" dirty="0" err="1">
                <ns1:solidFill>
                  <ns1:schemeClr val="bg1"/>
                </ns1:solidFill>
                <ns1:latin typeface="Montserrat" panose="00000800000000000000" pitchFamily="2" charset="-52"/>
                <ns1:ea typeface="Lato" panose="020F0502020204030203" pitchFamily="34" charset="0"/>
                <ns1:cs typeface="Calibri" panose="020F0502020204030204" pitchFamily="34" charset="0"/>
              </ns1:rPr>
              <ns1:t/>
            </ns1:r>
            <ns1:r>
              <ns1:rPr lang="ru-RU" sz="1600" dirty="0">
                <ns1:solidFill>
                  <ns1:schemeClr val="bg1"/>
                </ns1:solidFill>
                <ns1:latin typeface="Montserrat" panose="00000800000000000000" pitchFamily="2" charset="-52"/>
                <ns1:ea typeface="Lato" panose="020F0502020204030203" pitchFamily="34" charset="0"/>
                <ns1:cs typeface="Calibri" panose="020F0502020204030204" pitchFamily="34" charset="0"/>
              </ns1:rPr>
              <ns1:t/>
            </ns1:r>
          </ns1:p>
        </ns0:txBody>
      </ns0:sp>
      <ns0:sp>
        <ns0:nvSpPr>
          <ns0:cNvPr id="7" name="Надпись 21">
            <ns1:extLst>
              <ns1:ext uri="{FF2B5EF4-FFF2-40B4-BE49-F238E27FC236}">
                <ns3:creationId id="{8E0751EE-9FC5-5EE7-918D-19BA83647E49}"/>
              </ns1:ext>
            </ns1:extLst>
          </ns0:cNvPr>
          <ns0:cNvSpPr txBox="1"/>
          <ns0:nvPr/>
        </ns0:nvSpPr>
        <ns0:spPr>
          <ns1:xfrm>
            <ns1:off x="251899" y="2635541"/>
            <ns1:ext cx="5679118" cy="2308324"/>
          </ns1:xfrm>
          <ns1:prstGeom prst="rect">
            <ns1:avLst/>
          </ns1:prstGeom>
          <ns1:noFill/>
        </ns0:spPr>
        <ns0:txBody>
          <ns1:bodyPr wrap="square" rtlCol="0">
            <ns1:spAutoFit/>
          </ns1:bodyPr>
          <ns1:lstStyle/>
          <ns1:p>
            <ns1:pPr rtl="0"/>
            <ns1:r>
              <ns1:rPr lang="ru-RU" sz="7200" b="1" dirty="0">
                <ns1:latin typeface="Montserrat" panose="00000800000000000000" pitchFamily="2" charset="-52"/>
                <ns1:ea typeface="Lato Black" panose="020F0502020204030203" pitchFamily="34" charset="0"/>
                <ns1:cs typeface="Lato Black" panose="020F0502020204030203" pitchFamily="34" charset="0"/>
              </ns1:rPr>
              <ns1:t>СЕВЕРНАЯ ОСЕТИЯ</ns1:t>
            </ns1:r>
          </ns1:p>
        </ns0:txBody>
      </ns0:sp>
      <ns0:pic>
        <ns0:nvPicPr>
          <ns0:cNvPr id="12" name="Рисунок 11">
            <ns1:extLst>
              <ns1:ext uri="{FF2B5EF4-FFF2-40B4-BE49-F238E27FC236}">
                <ns3:creationId id="{F8206C3A-3E1E-B01F-53B9-91F5E3196630}"/>
              </ns1:ext>
            </ns1:extLst>
          </ns0:cNvPr>
          <ns0:cNvPicPr>
            <ns1:picLocks noChangeAspect="1"/>
          </ns0:cNvPicPr>
          <ns0:nvPr/>
        </ns0:nvPicPr>
        <ns0:blipFill>
          <ns1:blip ns4:embed="rId3"/>
          <ns1:stretch>
            <ns1:fillRect/>
          </ns1:stretch>
        </ns0:blipFill>
        <ns0:spPr>
          <ns1:xfrm>
            <ns1:off x="7048500" y="0"/>
            <ns1:ext cx="5143500" cy="6858000"/>
          </ns1:xfrm>
          <ns1:prstGeom prst="rect">
            <ns1:avLst/>
          </ns1:prstGeom>
        </ns0:spPr>
      </ns0:pic>
    </ns0:spTree>
    <ns0:extLst>
      <ns0:ext uri="{BB962C8B-B14F-4D97-AF65-F5344CB8AC3E}">
        <ns5:creationId val="1372233636"/>
      </ns0:ext>
    </ns0:extLst>
  </ns0:cSld>
  <ns0:clrMapOvr>
    <ns1:masterClrMapping/>
  </ns0:clrMapOvr>
  <ns6:AlternateContent>
    <ns6:Choice Requires="p14">
      <ns0:transition spd="med" ns5:dur="700">
        <ns0:fade/>
      </ns0:transition>
    </ns6:Choice>
    <ns6:Fallback>
      <ns0:transition spd="med">
        <ns0:fade/>
      </ns0:transition>
    </ns6:Fallback>
  </ns6:AlternateContent>
  <ns0:timing>
    <ns0:tnLst>
      <ns0:par>
        <ns0:cTn id="1" dur="indefinite" restart="never" nodeType="tmRoot">
          <ns0:childTnLst>
            <ns0:seq concurrent="1" nextAc="seek">
              <ns0:cTn id="2" dur="indefinite" nodeType="mainSeq">
                <ns0:childTnLst>
                  <ns0:par>
                    <ns0:cTn id="3" fill="hold">
                      <ns0:stCondLst>
                        <ns0:cond delay="indefinite"/>
                        <ns0:cond evt="onBegin" delay="0">
                          <ns0:tn val="2"/>
                        </ns0:cond>
                      </ns0:stCondLst>
                      <ns0:childTnLst>
                        <ns0:par>
                          <ns0:cTn id="4" fill="hold">
                            <ns0:stCondLst>
                              <ns0:cond delay="0"/>
                            </ns0:stCondLst>
                            <ns0:childTnLst>
                              <ns0:par>
                                <ns0:cTn id="5" presetID="42" presetClass="entr" presetSubtype="0" fill="hold" grpId="0" nodeType="afterEffect">
                                  <ns0:stCondLst>
                                    <ns0:cond delay="0"/>
                                  </ns0:stCondLst>
                                  <ns0:childTnLst>
                                    <ns0:set>
                                      <ns0:cBhvr>
                                        <ns0:cTn id="6" dur="1" fill="hold">
                                          <ns0:stCondLst>
                                            <ns0:cond delay="0"/>
                                          </ns0:stCondLst>
                                        </ns0:cTn>
                                        <ns0:tgtEl>
                                          <ns0:spTgt spid="22"/>
                                        </ns0:tgtEl>
                                        <ns0:attrNameLst>
                                          <ns0:attrName>style.visibility</ns0:attrName>
                                        </ns0:attrNameLst>
                                      </ns0:cBhvr>
                                      <ns0:to>
                                        <ns0:strVal val="visible"/>
                                      </ns0:to>
                                    </ns0:set>
                                    <ns0:animEffect transition="in" filter="fade">
                                      <ns0:cBhvr>
                                        <ns0:cTn id="7" dur="1000"/>
                                        <ns0:tgtEl>
                                          <ns0:spTgt spid="22"/>
                                        </ns0:tgtEl>
                                      </ns0:cBhvr>
                                    </ns0:animEffect>
                                    <ns0:anim calcmode="lin" valueType="num">
                                      <ns0:cBhvr>
                                        <ns0:cTn id="8" dur="1000" fill="hold"/>
                                        <ns0:tgtEl>
                                          <ns0:spTgt spid="22"/>
                                        </ns0:tgtEl>
                                        <ns0:attrNameLst>
                                          <ns0:attrName>ppt_x</ns0:attrName>
                                        </ns0:attrNameLst>
                                      </ns0:cBhvr>
                                      <ns0:tavLst>
                                        <ns0:tav tm="0">
                                          <ns0:val>
                                            <ns0:strVal val="#ppt_x"/>
                                          </ns0:val>
                                        </ns0:tav>
                                        <ns0:tav tm="100000">
                                          <ns0:val>
                                            <ns0:strVal val="#ppt_x"/>
                                          </ns0:val>
                                        </ns0:tav>
                                      </ns0:tavLst>
                                    </ns0:anim>
                                    <ns0:anim calcmode="lin" valueType="num">
                                      <ns0:cBhvr>
                                        <ns0:cTn id="9" dur="1000" fill="hold"/>
                                        <ns0:tgtEl>
                                          <ns0:spTgt spid="22"/>
                                        </ns0:tgtEl>
                                        <ns0:attrNameLst>
                                          <ns0:attrName>ppt_y</ns0:attrName>
                                        </ns0:attrNameLst>
                                      </ns0:cBhvr>
                                      <ns0:tavLst>
                                        <ns0:tav tm="0">
                                          <ns0:val>
                                            <ns0:strVal val="#ppt_y+.1"/>
                                          </ns0:val>
                                        </ns0:tav>
                                        <ns0:tav tm="100000">
                                          <ns0:val>
                                            <ns0:strVal val="#ppt_y"/>
                                          </ns0:val>
                                        </ns0:tav>
                                      </ns0:tavLst>
                                    </ns0:anim>
                                  </ns0:childTnLst>
                                </ns0:cTn>
                              </ns0:par>
                            </ns0:childTnLst>
                          </ns0:cTn>
                        </ns0:par>
                        <ns0:par>
                          <ns0:cTn id="10" fill="hold">
                            <ns0:stCondLst>
                              <ns0:cond delay="1000"/>
                            </ns0:stCondLst>
                            <ns0:childTnLst>
                              <ns0:par>
                                <ns0:cTn id="11" presetID="10" presetClass="entr" presetSubtype="0" fill="hold" grpId="0" nodeType="afterEffect">
                                  <ns0:stCondLst>
                                    <ns0:cond delay="0"/>
                                  </ns0:stCondLst>
                                  <ns0:childTnLst>
                                    <ns0:set>
                                      <ns0:cBhvr>
                                        <ns0:cTn id="12" dur="1" fill="hold">
                                          <ns0:stCondLst>
                                            <ns0:cond delay="0"/>
                                          </ns0:stCondLst>
                                        </ns0:cTn>
                                        <ns0:tgtEl>
                                          <ns0:spTgt spid="23"/>
                                        </ns0:tgtEl>
                                        <ns0:attrNameLst>
                                          <ns0:attrName>style.visibility</ns0:attrName>
                                        </ns0:attrNameLst>
                                      </ns0:cBhvr>
                                      <ns0:to>
                                        <ns0:strVal val="visible"/>
                                      </ns0:to>
                                    </ns0:set>
                                    <ns0:animEffect transition="in" filter="fade">
                                      <ns0:cBhvr>
                                        <ns0:cTn id="13" dur="500"/>
                                        <ns0:tgtEl>
                                          <ns0:spTgt spid="23"/>
                                        </ns0:tgtEl>
                                      </ns0:cBhvr>
                                    </ns0:animEffect>
                                  </ns0:childTnLst>
                                </ns0:cTn>
                              </ns0:par>
                            </ns0:childTnLst>
                          </ns0:cTn>
                        </ns0:par>
                        <ns0:par>
                          <ns0:cTn id="14" fill="hold">
                            <ns0:stCondLst>
                              <ns0:cond delay="1500"/>
                            </ns0:stCondLst>
                            <ns0:childTnLst>
                              <ns0:par>
                                <ns0:cTn id="15" presetID="42" presetClass="entr" presetSubtype="0" fill="hold" grpId="0" nodeType="afterEffect">
                                  <ns0:stCondLst>
                                    <ns0:cond delay="0"/>
                                  </ns0:stCondLst>
                                  <ns0:childTnLst>
                                    <ns0:set>
                                      <ns0:cBhvr>
                                        <ns0:cTn id="16" dur="1" fill="hold">
                                          <ns0:stCondLst>
                                            <ns0:cond delay="0"/>
                                          </ns0:stCondLst>
                                        </ns0:cTn>
                                        <ns0:tgtEl>
                                          <ns0:spTgt spid="7"/>
                                        </ns0:tgtEl>
                                        <ns0:attrNameLst>
                                          <ns0:attrName>style.visibility</ns0:attrName>
                                        </ns0:attrNameLst>
                                      </ns0:cBhvr>
                                      <ns0:to>
                                        <ns0:strVal val="visible"/>
                                      </ns0:to>
                                    </ns0:set>
                                    <ns0:animEffect transition="in" filter="fade">
                                      <ns0:cBhvr>
                                        <ns0:cTn id="17" dur="1000"/>
                                        <ns0:tgtEl>
                                          <ns0:spTgt spid="7"/>
                                        </ns0:tgtEl>
                                      </ns0:cBhvr>
                                    </ns0:animEffect>
                                    <ns0:anim calcmode="lin" valueType="num">
                                      <ns0:cBhvr>
                                        <ns0:cTn id="18" dur="1000" fill="hold"/>
                                        <ns0:tgtEl>
                                          <ns0:spTgt spid="7"/>
                                        </ns0:tgtEl>
                                        <ns0:attrNameLst>
                                          <ns0:attrName>ppt_x</ns0:attrName>
                                        </ns0:attrNameLst>
                                      </ns0:cBhvr>
                                      <ns0:tavLst>
                                        <ns0:tav tm="0">
                                          <ns0:val>
                                            <ns0:strVal val="#ppt_x"/>
                                          </ns0:val>
                                        </ns0:tav>
                                        <ns0:tav tm="100000">
                                          <ns0:val>
                                            <ns0:strVal val="#ppt_x"/>
                                          </ns0:val>
                                        </ns0:tav>
                                      </ns0:tavLst>
                                    </ns0:anim>
                                    <ns0:anim calcmode="lin" valueType="num">
                                      <ns0:cBhvr>
                                        <ns0:cTn id="19" dur="1000" fill="hold"/>
                                        <ns0:tgtEl>
                                          <ns0:spTgt spid="7"/>
                                        </ns0:tgtEl>
                                        <ns0:attrNameLst>
                                          <ns0:attrName>ppt_y</ns0:attrName>
                                        </ns0:attrNameLst>
                                      </ns0:cBhvr>
                                      <ns0:tavLst>
                                        <ns0:tav tm="0">
                                          <ns0:val>
                                            <ns0:strVal val="#ppt_y+.1"/>
                                          </ns0:val>
                                        </ns0:tav>
                                        <ns0:tav tm="100000">
                                          <ns0:val>
                                            <ns0:strVal val="#ppt_y"/>
                                          </ns0:val>
                                        </ns0:tav>
                                      </ns0:tavLst>
                                    </ns0:anim>
                                  </ns0:childTnLst>
                                </ns0:cTn>
                              </ns0:par>
                            </ns0:childTnLst>
                          </ns0:cTn>
                        </ns0:par>
                      </ns0:childTnLst>
                    </ns0:cTn>
                  </ns0:par>
                </ns0:childTnLst>
              </ns0:cTn>
              <ns0:prevCondLst>
                <ns0:cond evt="onPrev" delay="0">
                  <ns0:tgtEl>
                    <ns0:sldTgt/>
                  </ns0:tgtEl>
                </ns0:cond>
              </ns0:prevCondLst>
              <ns0:nextCondLst>
                <ns0:cond evt="onNext" delay="0">
                  <ns0:tgtEl>
                    <ns0:sldTgt/>
                  </ns0:tgtEl>
                </ns0:cond>
              </ns0:nextCondLst>
            </ns0:seq>
          </ns0:childTnLst>
        </ns0:cTn>
      </ns0:par>
    </ns0:tnLst>
    <ns0:bldLst>
      <ns0:bldP spid="22" grpId="0"/>
      <ns0:bldP spid="23" grpId="0"/>
      <ns0:bldP spid="7" grpId="0"/>
    </ns0:bldLst>
  </ns0:timing>
</ns0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tx1"/>
          </a:solidFill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8" name="Надпись 17"/>
          <p:cNvSpPr txBox="1"/>
          <p:nvPr/>
        </p:nvSpPr>
        <p:spPr>
          <a:xfrm>
            <a:off x="502175" y="332578"/>
            <a:ext cx="4879398" cy="495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lnSpc>
                <a:spcPct val="80000"/>
              </a:lnSpc>
            </a:pPr>
            <a:r>
              <a:rPr lang="ru-RU" sz="32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СЕВЕРНАЯ ОСЕТИЯ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02175" y="4669634"/>
            <a:ext cx="4973967" cy="18817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 rtl="0">
              <a:lnSpc>
                <a:spcPct val="120000"/>
              </a:lnSpc>
            </a:pPr>
            <a:r>
              <a:rPr lang="ru-RU" sz="1400" dirty="0">
                <a:solidFill>
                  <a:schemeClr val="bg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Столица – </a:t>
            </a:r>
            <a:r>
              <a:rPr lang="ru-RU" sz="1400" dirty="0">
                <a:solidFill>
                  <a:schemeClr val="accent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Владикавказ</a:t>
            </a:r>
          </a:p>
          <a:p>
            <a:pPr algn="just" rtl="0">
              <a:lnSpc>
                <a:spcPct val="120000"/>
              </a:lnSpc>
            </a:pPr>
            <a:r>
              <a:rPr lang="ru-RU" sz="1400" dirty="0">
                <a:solidFill>
                  <a:schemeClr val="bg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Регион на юге России, на северном склоне Большого Кавказа</a:t>
            </a:r>
          </a:p>
          <a:p>
            <a:pPr algn="just" rtl="0">
              <a:lnSpc>
                <a:spcPct val="120000"/>
              </a:lnSpc>
            </a:pPr>
            <a:r>
              <a:rPr lang="ru-RU" sz="1400" dirty="0">
                <a:solidFill>
                  <a:schemeClr val="bg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Важный транзитный и культурный узел </a:t>
            </a:r>
          </a:p>
          <a:p>
            <a:pPr algn="just" rtl="0">
              <a:lnSpc>
                <a:spcPct val="120000"/>
              </a:lnSpc>
            </a:pPr>
            <a:r>
              <a:rPr lang="ru-RU" sz="1400" dirty="0">
                <a:solidFill>
                  <a:schemeClr val="bg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Население  - </a:t>
            </a:r>
            <a:r>
              <a:rPr lang="ru-RU" sz="1400" dirty="0">
                <a:solidFill>
                  <a:schemeClr val="accent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687,4 тыс. человек</a:t>
            </a:r>
            <a:r>
              <a:rPr lang="ru-RU" sz="1400" dirty="0">
                <a:solidFill>
                  <a:schemeClr val="bg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, высокая плотность населения (5-е по РФ)</a:t>
            </a:r>
          </a:p>
          <a:p>
            <a:pPr algn="just" rtl="0">
              <a:lnSpc>
                <a:spcPct val="120000"/>
              </a:lnSpc>
            </a:pPr>
            <a:r>
              <a:rPr lang="ru-RU" sz="1400" dirty="0">
                <a:solidFill>
                  <a:schemeClr val="bg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Государственный язык: </a:t>
            </a:r>
            <a:r>
              <a:rPr lang="ru-RU" sz="1400" dirty="0">
                <a:solidFill>
                  <a:schemeClr val="accent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русский и осетинский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B735B92E-38AE-2B60-4270-B3614F48C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816" y="551906"/>
            <a:ext cx="3449942" cy="386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35B91ED6-4485-5016-9ED4-440D45565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655" y="947398"/>
            <a:ext cx="5031345" cy="3352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2AE9569-1AD7-154B-A496-BAB5EFD99DFF}"/>
              </a:ext>
            </a:extLst>
          </p:cNvPr>
          <p:cNvSpPr/>
          <p:nvPr/>
        </p:nvSpPr>
        <p:spPr>
          <a:xfrm>
            <a:off x="6450227" y="4666125"/>
            <a:ext cx="5329881" cy="18817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 rtl="0">
              <a:lnSpc>
                <a:spcPct val="120000"/>
              </a:lnSpc>
            </a:pPr>
            <a:r>
              <a:rPr lang="ru-RU" sz="1400" dirty="0">
                <a:solidFill>
                  <a:schemeClr val="accent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Экономика:</a:t>
            </a:r>
            <a:r>
              <a:rPr lang="ru-RU" sz="1400" dirty="0">
                <a:solidFill>
                  <a:schemeClr val="bg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 промышленность и сельское хозяйство, растущая сфера туризма и сферы услуг</a:t>
            </a:r>
          </a:p>
          <a:p>
            <a:pPr algn="just" rtl="0">
              <a:lnSpc>
                <a:spcPct val="120000"/>
              </a:lnSpc>
            </a:pPr>
            <a:r>
              <a:rPr lang="ru-RU" sz="1400" dirty="0">
                <a:solidFill>
                  <a:schemeClr val="accent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Развитая транспортная инфраструктура</a:t>
            </a:r>
            <a:r>
              <a:rPr lang="ru-RU" sz="1400" dirty="0">
                <a:solidFill>
                  <a:schemeClr val="bg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: Трасса З-217 «Кавказ», ж/д сообщение, аэропорт</a:t>
            </a:r>
          </a:p>
          <a:p>
            <a:pPr algn="just" rtl="0">
              <a:lnSpc>
                <a:spcPct val="120000"/>
              </a:lnSpc>
            </a:pPr>
            <a:r>
              <a:rPr lang="ru-RU" sz="1400" dirty="0">
                <a:solidFill>
                  <a:schemeClr val="bg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Богатое культурное наследие (аланская и кавказские традиции, формируют сильный визуальный и символический образ территории)</a:t>
            </a:r>
          </a:p>
        </p:txBody>
      </p:sp>
    </p:spTree>
    <p:extLst>
      <p:ext uri="{BB962C8B-B14F-4D97-AF65-F5344CB8AC3E}">
        <p14:creationId xmlns:p14="http://schemas.microsoft.com/office/powerpoint/2010/main" val="350305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дпись 1133">
            <a:extLst>
              <a:ext uri="{FF2B5EF4-FFF2-40B4-BE49-F238E27FC236}">
                <a16:creationId xmlns:a16="http://schemas.microsoft.com/office/drawing/2014/main" id="{9A83D0D9-C194-1AF4-A382-96EDBFF89CEB}"/>
              </a:ext>
            </a:extLst>
          </p:cNvPr>
          <p:cNvSpPr txBox="1"/>
          <p:nvPr/>
        </p:nvSpPr>
        <p:spPr>
          <a:xfrm>
            <a:off x="381000" y="243235"/>
            <a:ext cx="6099463" cy="495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lnSpc>
                <a:spcPct val="80000"/>
              </a:lnSpc>
            </a:pPr>
            <a:r>
              <a:rPr lang="ru-RU" sz="3200" b="1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ЦЕЛЕВАЯ АУДИТОРИЯ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74E4195-43FD-7736-CD3C-59B39DDD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148425"/>
            <a:ext cx="342900" cy="590715"/>
            <a:chOff x="0" y="148425"/>
            <a:chExt cx="342900" cy="590715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1AA1DA46-09C8-1E8A-633B-1467EADD73AE}"/>
                </a:ext>
              </a:extLst>
            </p:cNvPr>
            <p:cNvSpPr/>
            <p:nvPr/>
          </p:nvSpPr>
          <p:spPr>
            <a:xfrm>
              <a:off x="0" y="148425"/>
              <a:ext cx="213360" cy="5907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9D8DEADA-05D2-8A54-7D96-56B5646CA731}"/>
                </a:ext>
              </a:extLst>
            </p:cNvPr>
            <p:cNvSpPr/>
            <p:nvPr/>
          </p:nvSpPr>
          <p:spPr>
            <a:xfrm>
              <a:off x="251460" y="148425"/>
              <a:ext cx="91440" cy="59071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sp>
        <p:nvSpPr>
          <p:cNvPr id="8" name="Надпись 21">
            <a:extLst>
              <a:ext uri="{FF2B5EF4-FFF2-40B4-BE49-F238E27FC236}">
                <a16:creationId xmlns:a16="http://schemas.microsoft.com/office/drawing/2014/main" id="{F4BC9240-A618-D98D-A9B1-0484AFFB3861}"/>
              </a:ext>
            </a:extLst>
          </p:cNvPr>
          <p:cNvSpPr txBox="1"/>
          <p:nvPr/>
        </p:nvSpPr>
        <p:spPr>
          <a:xfrm>
            <a:off x="381000" y="992850"/>
            <a:ext cx="38796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2800" b="1" dirty="0">
                <a:solidFill>
                  <a:schemeClr val="accent1"/>
                </a:solidFill>
                <a:latin typeface="Montserrat" panose="00000800000000000000" pitchFamily="2" charset="-52"/>
                <a:ea typeface="Lato Black" panose="020F0502020204030203" pitchFamily="34" charset="0"/>
                <a:cs typeface="Lato Black" panose="020F0502020204030203" pitchFamily="34" charset="0"/>
              </a:rPr>
              <a:t>Местные жители</a:t>
            </a:r>
          </a:p>
          <a:p>
            <a:pPr rtl="0"/>
            <a:r>
              <a:rPr lang="ru-RU" sz="2800" b="1" dirty="0">
                <a:solidFill>
                  <a:schemeClr val="accent1"/>
                </a:solidFill>
                <a:latin typeface="Montserrat" panose="00000800000000000000" pitchFamily="2" charset="-52"/>
                <a:ea typeface="Lato Black" panose="020F0502020204030203" pitchFamily="34" charset="0"/>
                <a:cs typeface="Lato Black" panose="020F0502020204030203" pitchFamily="34" charset="0"/>
              </a:rPr>
              <a:t>Туристы</a:t>
            </a:r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7B9862A3-B937-BC87-6182-A020419AE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200667"/>
            <a:ext cx="3634946" cy="363494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Надпись 21">
            <a:extLst>
              <a:ext uri="{FF2B5EF4-FFF2-40B4-BE49-F238E27FC236}">
                <a16:creationId xmlns:a16="http://schemas.microsoft.com/office/drawing/2014/main" id="{146BB285-11A9-A87B-7154-B1D2C81CAED9}"/>
              </a:ext>
            </a:extLst>
          </p:cNvPr>
          <p:cNvSpPr txBox="1"/>
          <p:nvPr/>
        </p:nvSpPr>
        <p:spPr>
          <a:xfrm>
            <a:off x="6946536" y="6219975"/>
            <a:ext cx="5291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2800" b="1" dirty="0">
                <a:solidFill>
                  <a:schemeClr val="accent1"/>
                </a:solidFill>
                <a:latin typeface="Montserrat" panose="00000800000000000000" pitchFamily="2" charset="-52"/>
                <a:ea typeface="Lato Black" panose="020F0502020204030203" pitchFamily="34" charset="0"/>
                <a:cs typeface="Lato Black" panose="020F0502020204030203" pitchFamily="34" charset="0"/>
              </a:rPr>
              <a:t>Территории конкуренты</a:t>
            </a:r>
          </a:p>
        </p:txBody>
      </p:sp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609BCA29-86F2-EFB1-CD49-1AB752882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417" y="3008230"/>
            <a:ext cx="2858486" cy="258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BC94C92-21BC-2943-AAE8-9490F6549574}"/>
              </a:ext>
            </a:extLst>
          </p:cNvPr>
          <p:cNvSpPr txBox="1"/>
          <p:nvPr/>
        </p:nvSpPr>
        <p:spPr>
          <a:xfrm>
            <a:off x="5234417" y="5689800"/>
            <a:ext cx="3634946" cy="663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600" b="1" dirty="0"/>
              <a:t>Карачаево-Черкесская Республика</a:t>
            </a:r>
          </a:p>
          <a:p>
            <a:pPr algn="just">
              <a:lnSpc>
                <a:spcPct val="120000"/>
              </a:lnSpc>
            </a:pPr>
            <a:r>
              <a:rPr lang="ru-RU" sz="1600" dirty="0"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468 500 человек</a:t>
            </a:r>
          </a:p>
        </p:txBody>
      </p:sp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B3DC7485-B157-F041-DC62-F2BF488A5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2887" y="312669"/>
            <a:ext cx="3059026" cy="203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7C279D3-C06B-DAF4-E0A2-96CB7D2B0D5E}"/>
              </a:ext>
            </a:extLst>
          </p:cNvPr>
          <p:cNvSpPr txBox="1"/>
          <p:nvPr/>
        </p:nvSpPr>
        <p:spPr>
          <a:xfrm>
            <a:off x="8770508" y="2547650"/>
            <a:ext cx="35368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i="0" dirty="0">
                <a:solidFill>
                  <a:srgbClr val="333333"/>
                </a:solidFill>
                <a:effectLst/>
                <a:latin typeface="YS Text"/>
              </a:rPr>
              <a:t>Кабардино-Балкарская Республика</a:t>
            </a:r>
          </a:p>
          <a:p>
            <a:r>
              <a:rPr lang="ru-RU" sz="1600" b="0" i="0" dirty="0">
                <a:solidFill>
                  <a:srgbClr val="333333"/>
                </a:solidFill>
                <a:effectLst/>
                <a:latin typeface="YS Text"/>
              </a:rPr>
              <a:t>908 214 человек </a:t>
            </a:r>
            <a:endParaRPr lang="ru-RU" sz="1600" dirty="0"/>
          </a:p>
        </p:txBody>
      </p:sp>
      <p:pic>
        <p:nvPicPr>
          <p:cNvPr id="3080" name="Picture 8" descr="Picture background">
            <a:extLst>
              <a:ext uri="{FF2B5EF4-FFF2-40B4-BE49-F238E27FC236}">
                <a16:creationId xmlns:a16="http://schemas.microsoft.com/office/drawing/2014/main" id="{54025A31-5B49-98E6-F1D9-7137E2F66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0821" y="3631767"/>
            <a:ext cx="3323158" cy="186927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Picture background">
            <a:extLst>
              <a:ext uri="{FF2B5EF4-FFF2-40B4-BE49-F238E27FC236}">
                <a16:creationId xmlns:a16="http://schemas.microsoft.com/office/drawing/2014/main" id="{D96F3033-0E48-9462-F41B-BB62B3755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614" y="739140"/>
            <a:ext cx="2077081" cy="207708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8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068C9-292B-DDA6-122D-82CFD0DDE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Надпись 17">
            <a:extLst>
              <a:ext uri="{FF2B5EF4-FFF2-40B4-BE49-F238E27FC236}">
                <a16:creationId xmlns:a16="http://schemas.microsoft.com/office/drawing/2014/main" id="{BE659F7C-0398-1490-1AB7-61074C1E51C7}"/>
              </a:ext>
            </a:extLst>
          </p:cNvPr>
          <p:cNvSpPr txBox="1"/>
          <p:nvPr/>
        </p:nvSpPr>
        <p:spPr>
          <a:xfrm>
            <a:off x="411892" y="179123"/>
            <a:ext cx="4879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32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SWOT-</a:t>
            </a:r>
            <a:r>
              <a:rPr lang="ru-RU" sz="32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анализ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6C4A849-8C6B-8FD6-588F-8B0AF600E0A5}"/>
              </a:ext>
            </a:extLst>
          </p:cNvPr>
          <p:cNvSpPr/>
          <p:nvPr/>
        </p:nvSpPr>
        <p:spPr>
          <a:xfrm>
            <a:off x="411892" y="962606"/>
            <a:ext cx="6648268" cy="550125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400" dirty="0"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Северная Осетия сопоставима с КБР и КЧР по статусу и структуре экономики, но выигрывает за счёт более развитой транспортной доступности и выгодного географического положения.</a:t>
            </a:r>
          </a:p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chemeClr val="accent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Сильные стороны региона: </a:t>
            </a:r>
            <a:r>
              <a:rPr lang="ru-RU" sz="1400" dirty="0"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устойчивый рынок труда, рост промышленности и строительства, богатые природные и культурные ресурсы, высокий потенциал экотуризма, относительно благоприятная экология.</a:t>
            </a:r>
          </a:p>
          <a:p>
            <a:pPr algn="just">
              <a:lnSpc>
                <a:spcPct val="120000"/>
              </a:lnSpc>
            </a:pPr>
            <a:endParaRPr lang="ru-RU" sz="1400" dirty="0">
              <a:latin typeface="Montserrat" panose="00000800000000000000" pitchFamily="2" charset="-52"/>
              <a:ea typeface="Lato" panose="020F0502020204030203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chemeClr val="accent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Ключевые слабости: </a:t>
            </a:r>
            <a:r>
              <a:rPr lang="ru-RU" sz="1400" dirty="0"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ограниченная территория и ресурсная база, слабая туристическая инфраструктура, дефицит инвестиций, проблемы с безопасностью, транспортом и цифровизацией.</a:t>
            </a:r>
          </a:p>
          <a:p>
            <a:pPr algn="just">
              <a:lnSpc>
                <a:spcPct val="120000"/>
              </a:lnSpc>
            </a:pPr>
            <a:endParaRPr lang="ru-RU" sz="1400" dirty="0">
              <a:latin typeface="Montserrat" panose="00000800000000000000" pitchFamily="2" charset="-52"/>
              <a:ea typeface="Lato" panose="020F0502020204030203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chemeClr val="accent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Возможности</a:t>
            </a:r>
            <a:r>
              <a:rPr lang="ru-RU" sz="1400" dirty="0"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 развития связаны с реализацией концепций «Зелёный город», «Умный город» и «15-минутный город», федеральными программами, развитием экотуризма и «зелёной» экономики.</a:t>
            </a:r>
          </a:p>
          <a:p>
            <a:pPr algn="just">
              <a:lnSpc>
                <a:spcPct val="120000"/>
              </a:lnSpc>
            </a:pPr>
            <a:endParaRPr lang="ru-RU" sz="1400" dirty="0">
              <a:latin typeface="Montserrat" panose="00000800000000000000" pitchFamily="2" charset="-52"/>
              <a:ea typeface="Lato" panose="020F0502020204030203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chemeClr val="accent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Основные угрозы: </a:t>
            </a:r>
            <a:r>
              <a:rPr lang="ru-RU" sz="1400" dirty="0"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конкуренция с соседними регионами за инвестиции и туристов, износ инфраструктуры, кадровый отток и ограниченность финансовых ресурсов.</a:t>
            </a:r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2F52CFAC-0E27-E958-01C5-F5A899720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918" y="176059"/>
            <a:ext cx="2872088" cy="1970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626A091D-C80A-F512-E70C-38EB196FB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692" y="2247182"/>
            <a:ext cx="2782416" cy="1853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D29A96-72AF-CA62-18DB-CFCC8EAF69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8197" y="3256099"/>
            <a:ext cx="1667236" cy="2075935"/>
          </a:xfrm>
          <a:prstGeom prst="rect">
            <a:avLst/>
          </a:prstGeom>
        </p:spPr>
      </p:pic>
      <p:pic>
        <p:nvPicPr>
          <p:cNvPr id="1034" name="Picture 10" descr="Picture background">
            <a:extLst>
              <a:ext uri="{FF2B5EF4-FFF2-40B4-BE49-F238E27FC236}">
                <a16:creationId xmlns:a16="http://schemas.microsoft.com/office/drawing/2014/main" id="{CB54E7A2-0F0B-688C-1458-545159159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970" y="4451547"/>
            <a:ext cx="2973859" cy="2230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6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FBA93-5C71-96CB-9247-9C9FA2D6D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Picture background">
            <a:extLst>
              <a:ext uri="{FF2B5EF4-FFF2-40B4-BE49-F238E27FC236}">
                <a16:creationId xmlns:a16="http://schemas.microsoft.com/office/drawing/2014/main" id="{C9E7E806-5F60-7C52-589A-4A5AF1D74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02" y="-1800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адпись 17">
            <a:extLst>
              <a:ext uri="{FF2B5EF4-FFF2-40B4-BE49-F238E27FC236}">
                <a16:creationId xmlns:a16="http://schemas.microsoft.com/office/drawing/2014/main" id="{13308966-3EC5-66B6-4263-C5B74F58869E}"/>
              </a:ext>
            </a:extLst>
          </p:cNvPr>
          <p:cNvSpPr txBox="1"/>
          <p:nvPr/>
        </p:nvSpPr>
        <p:spPr>
          <a:xfrm>
            <a:off x="411892" y="179123"/>
            <a:ext cx="4879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3200" dirty="0">
                <a:solidFill>
                  <a:schemeClr val="bg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TOWS-</a:t>
            </a: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анализ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75F0B8E-30CE-8824-F506-7413BDDC9AD4}"/>
              </a:ext>
            </a:extLst>
          </p:cNvPr>
          <p:cNvCxnSpPr>
            <a:cxnSpLocks/>
          </p:cNvCxnSpPr>
          <p:nvPr/>
        </p:nvCxnSpPr>
        <p:spPr>
          <a:xfrm>
            <a:off x="6161513" y="879364"/>
            <a:ext cx="0" cy="577065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C259D0C3-1220-C0DF-E0E0-2F5CA47C8AF9}"/>
              </a:ext>
            </a:extLst>
          </p:cNvPr>
          <p:cNvCxnSpPr>
            <a:cxnSpLocks/>
          </p:cNvCxnSpPr>
          <p:nvPr/>
        </p:nvCxnSpPr>
        <p:spPr>
          <a:xfrm>
            <a:off x="648100" y="3845227"/>
            <a:ext cx="1090134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9087496-04BD-9DF1-45A7-3B67FC334A89}"/>
              </a:ext>
            </a:extLst>
          </p:cNvPr>
          <p:cNvSpPr txBox="1"/>
          <p:nvPr/>
        </p:nvSpPr>
        <p:spPr>
          <a:xfrm>
            <a:off x="728022" y="1295616"/>
            <a:ext cx="5164099" cy="2290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ru-RU" sz="1200" dirty="0">
                <a:solidFill>
                  <a:schemeClr val="bg1"/>
                </a:solidFill>
                <a:latin typeface="Montserrat" panose="00000800000000000000" pitchFamily="2" charset="-52"/>
                <a:ea typeface="Lato" panose="020F0502020204030203" pitchFamily="34" charset="0"/>
                <a:cs typeface="Arial" panose="020B0604020202020204" pitchFamily="34" charset="0"/>
              </a:rPr>
              <a:t>Использовать выгодное транспортно-географическое положение и экологическую чистоту для развития экотуризма и формирования имиджа «зелёного» региона.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ru-RU" sz="1200" dirty="0">
                <a:solidFill>
                  <a:schemeClr val="bg1"/>
                </a:solidFill>
                <a:latin typeface="Montserrat" panose="00000800000000000000" pitchFamily="2" charset="-52"/>
                <a:ea typeface="Lato" panose="020F0502020204030203" pitchFamily="34" charset="0"/>
                <a:cs typeface="Arial" panose="020B0604020202020204" pitchFamily="34" charset="0"/>
              </a:rPr>
              <a:t>Задействовать богатое культурно-историческое наследие для участия в федеральных программах развития туризма и креативных индустрий.</a:t>
            </a:r>
          </a:p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ru-RU" sz="1200" dirty="0">
                <a:solidFill>
                  <a:schemeClr val="bg1"/>
                </a:solidFill>
                <a:latin typeface="Montserrat" panose="00000800000000000000" pitchFamily="2" charset="-52"/>
                <a:ea typeface="Lato" panose="020F0502020204030203" pitchFamily="34" charset="0"/>
                <a:cs typeface="Arial" panose="020B0604020202020204" pitchFamily="34" charset="0"/>
              </a:rPr>
              <a:t>Использовать благоприятный климат и экологические преимущества для развития зелёной экономики и устойчивых МСП-проектов.</a:t>
            </a:r>
          </a:p>
        </p:txBody>
      </p:sp>
      <p:sp>
        <p:nvSpPr>
          <p:cNvPr id="12" name="Надпись 17">
            <a:extLst>
              <a:ext uri="{FF2B5EF4-FFF2-40B4-BE49-F238E27FC236}">
                <a16:creationId xmlns:a16="http://schemas.microsoft.com/office/drawing/2014/main" id="{94404A24-D0FB-7B71-CD64-623BAECE6875}"/>
              </a:ext>
            </a:extLst>
          </p:cNvPr>
          <p:cNvSpPr txBox="1"/>
          <p:nvPr/>
        </p:nvSpPr>
        <p:spPr>
          <a:xfrm rot="16200000">
            <a:off x="-854187" y="2441412"/>
            <a:ext cx="2469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Сильные стороны</a:t>
            </a:r>
          </a:p>
        </p:txBody>
      </p:sp>
      <p:sp>
        <p:nvSpPr>
          <p:cNvPr id="13" name="Надпись 17">
            <a:extLst>
              <a:ext uri="{FF2B5EF4-FFF2-40B4-BE49-F238E27FC236}">
                <a16:creationId xmlns:a16="http://schemas.microsoft.com/office/drawing/2014/main" id="{8541A28C-B1D7-0263-8CA1-1EEF25F1A2FE}"/>
              </a:ext>
            </a:extLst>
          </p:cNvPr>
          <p:cNvSpPr txBox="1"/>
          <p:nvPr/>
        </p:nvSpPr>
        <p:spPr>
          <a:xfrm rot="16200000">
            <a:off x="-836874" y="4910488"/>
            <a:ext cx="2469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Слабые стороны</a:t>
            </a:r>
          </a:p>
        </p:txBody>
      </p:sp>
      <p:sp>
        <p:nvSpPr>
          <p:cNvPr id="14" name="Надпись 17">
            <a:extLst>
              <a:ext uri="{FF2B5EF4-FFF2-40B4-BE49-F238E27FC236}">
                <a16:creationId xmlns:a16="http://schemas.microsoft.com/office/drawing/2014/main" id="{A8B324FA-0AE4-AEF5-CC16-152B4C6F87D7}"/>
              </a:ext>
            </a:extLst>
          </p:cNvPr>
          <p:cNvSpPr txBox="1"/>
          <p:nvPr/>
        </p:nvSpPr>
        <p:spPr>
          <a:xfrm>
            <a:off x="2187146" y="809318"/>
            <a:ext cx="2469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Возможности</a:t>
            </a:r>
          </a:p>
        </p:txBody>
      </p:sp>
      <p:sp>
        <p:nvSpPr>
          <p:cNvPr id="16" name="Надпись 17">
            <a:extLst>
              <a:ext uri="{FF2B5EF4-FFF2-40B4-BE49-F238E27FC236}">
                <a16:creationId xmlns:a16="http://schemas.microsoft.com/office/drawing/2014/main" id="{2E9BC5C9-D3A9-322A-4827-424C163F221C}"/>
              </a:ext>
            </a:extLst>
          </p:cNvPr>
          <p:cNvSpPr txBox="1"/>
          <p:nvPr/>
        </p:nvSpPr>
        <p:spPr>
          <a:xfrm>
            <a:off x="6964924" y="769990"/>
            <a:ext cx="2127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Угрозы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EAB4CB-2139-118A-907F-B0F5AE7BA5F7}"/>
              </a:ext>
            </a:extLst>
          </p:cNvPr>
          <p:cNvSpPr txBox="1"/>
          <p:nvPr/>
        </p:nvSpPr>
        <p:spPr>
          <a:xfrm>
            <a:off x="717308" y="4148104"/>
            <a:ext cx="510436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Montserrat" panose="00000800000000000000" pitchFamily="2" charset="-52"/>
              </a:rPr>
              <a:t>Сократить демографический отток и кадровый дефицит через программы поддержки МСП, цифровой занятости и «умных» рабочих мест.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Montserrat" panose="00000800000000000000" pitchFamily="2" charset="-52"/>
              </a:rPr>
              <a:t>Повысить узнаваемость регионального бренда через развитие экотуризма и культурных маршрутов при поддержке федеральных программ.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Montserrat" panose="00000800000000000000" pitchFamily="2" charset="-52"/>
              </a:rPr>
              <a:t>Развивать туристическую и транспортную инфраструктуру за счёт участия в нацпроектах и «зелёных» инвестиционных инициативах.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7D07E6A-F8C0-CA7D-B1FA-99E64CB40FE5}"/>
              </a:ext>
            </a:extLst>
          </p:cNvPr>
          <p:cNvSpPr txBox="1"/>
          <p:nvPr/>
        </p:nvSpPr>
        <p:spPr>
          <a:xfrm>
            <a:off x="6473081" y="1295616"/>
            <a:ext cx="484570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Montserrat" panose="00000800000000000000" pitchFamily="2" charset="-52"/>
              </a:rPr>
              <a:t>Применять культурно-историческое наследие как уникальное конкурентное преимущество в борьбе за туристические потоки.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Montserrat" panose="00000800000000000000" pitchFamily="2" charset="-52"/>
              </a:rPr>
              <a:t>Развивать «зелёные» и устойчивые проекты как альтернативу дорогостоящей модернизации традиционной инфраструктуры.</a:t>
            </a:r>
          </a:p>
          <a:p>
            <a:pPr marL="228600" indent="-228600">
              <a:buFont typeface="+mj-lt"/>
              <a:buAutoNum type="arabicPeriod"/>
            </a:pPr>
            <a:endParaRPr lang="ru-RU" sz="1400" dirty="0">
              <a:solidFill>
                <a:schemeClr val="bg1"/>
              </a:solidFill>
              <a:latin typeface="Montserrat" panose="00000800000000000000" pitchFamily="2" charset="-52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979F064-9716-BF00-A976-2147A61071AD}"/>
              </a:ext>
            </a:extLst>
          </p:cNvPr>
          <p:cNvSpPr txBox="1"/>
          <p:nvPr/>
        </p:nvSpPr>
        <p:spPr>
          <a:xfrm>
            <a:off x="6473081" y="4190749"/>
            <a:ext cx="520184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Montserrat" panose="00000800000000000000" pitchFamily="2" charset="-52"/>
              </a:rPr>
              <a:t>Снижать износ инфраструктуры за счёт поэтапной модернизации и приоритетного финансирования ключевых узлов.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Montserrat" panose="00000800000000000000" pitchFamily="2" charset="-52"/>
              </a:rPr>
              <a:t>Ускорять цифровизацию для компенсации слабой транспортной доступности и ограниченных ресурсов.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Montserrat" panose="00000800000000000000" pitchFamily="2" charset="-52"/>
              </a:rPr>
              <a:t>Реализовывать программы повышения безопасности и социальной устойчивости для снижения преступности и миграционного оттока.</a:t>
            </a:r>
          </a:p>
        </p:txBody>
      </p:sp>
    </p:spTree>
    <p:extLst>
      <p:ext uri="{BB962C8B-B14F-4D97-AF65-F5344CB8AC3E}">
        <p14:creationId xmlns:p14="http://schemas.microsoft.com/office/powerpoint/2010/main" val="315043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2" grpId="0"/>
      <p:bldP spid="13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FA528-B982-92ED-A9AD-EDAB3F5E3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Надпись 17">
            <a:extLst>
              <a:ext uri="{FF2B5EF4-FFF2-40B4-BE49-F238E27FC236}">
                <a16:creationId xmlns:a16="http://schemas.microsoft.com/office/drawing/2014/main" id="{889A4FC5-BEB9-6487-5334-C35660EA3FE3}"/>
              </a:ext>
            </a:extLst>
          </p:cNvPr>
          <p:cNvSpPr txBox="1"/>
          <p:nvPr/>
        </p:nvSpPr>
        <p:spPr>
          <a:xfrm>
            <a:off x="172994" y="176059"/>
            <a:ext cx="6145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32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SWOT-</a:t>
            </a:r>
            <a:r>
              <a:rPr lang="ru-RU" sz="32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анализ (рейтинги)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D00194E-329F-FA05-5054-2EFEF6E64845}"/>
              </a:ext>
            </a:extLst>
          </p:cNvPr>
          <p:cNvSpPr/>
          <p:nvPr/>
        </p:nvSpPr>
        <p:spPr>
          <a:xfrm>
            <a:off x="411892" y="962606"/>
            <a:ext cx="6648268" cy="33060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endParaRPr lang="ru-RU" sz="1400" dirty="0">
              <a:latin typeface="Montserrat" panose="00000800000000000000" pitchFamily="2" charset="-52"/>
              <a:ea typeface="Lato" panose="020F0502020204030203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6CFC58-AA8C-F8C8-6E23-18335E922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124" y="1379307"/>
            <a:ext cx="1130643" cy="11306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A89CE0-F199-CC7E-30EF-4BCB6703E0C4}"/>
              </a:ext>
            </a:extLst>
          </p:cNvPr>
          <p:cNvSpPr txBox="1"/>
          <p:nvPr/>
        </p:nvSpPr>
        <p:spPr>
          <a:xfrm>
            <a:off x="782589" y="2529916"/>
            <a:ext cx="151971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ru-RU" sz="14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РИА Рейтинг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BD10DE-31A4-E292-8BCB-A10CB27935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0357" y="1251990"/>
            <a:ext cx="1190541" cy="11905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FBA6270-AD3F-C30F-5ADE-929E2900FA23}"/>
              </a:ext>
            </a:extLst>
          </p:cNvPr>
          <p:cNvSpPr txBox="1"/>
          <p:nvPr/>
        </p:nvSpPr>
        <p:spPr>
          <a:xfrm>
            <a:off x="3068122" y="2482463"/>
            <a:ext cx="20150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ru-RU" sz="14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Индекс качества жизни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620DDBF-2CB2-538F-EC3C-0000B8CEF8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3069" y="1178890"/>
            <a:ext cx="1331060" cy="13310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4DD787E-EC3F-74DE-87B3-BB2151151CB7}"/>
              </a:ext>
            </a:extLst>
          </p:cNvPr>
          <p:cNvSpPr txBox="1"/>
          <p:nvPr/>
        </p:nvSpPr>
        <p:spPr>
          <a:xfrm>
            <a:off x="5731442" y="2536151"/>
            <a:ext cx="20150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ru-RU" sz="14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Эко РЕЙТИНГ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1AD2E1B-CD7C-C2E0-8CBD-4B3A18943F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378" y="1230778"/>
            <a:ext cx="1231760" cy="123176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585DA6E-07C8-519B-9407-D5003CAE0DF3}"/>
              </a:ext>
            </a:extLst>
          </p:cNvPr>
          <p:cNvSpPr txBox="1"/>
          <p:nvPr/>
        </p:nvSpPr>
        <p:spPr>
          <a:xfrm>
            <a:off x="8393563" y="2509950"/>
            <a:ext cx="20150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ru-RU" sz="14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Рейтинг цифровизации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3CD886-81F4-AF61-57BD-48FDEAB9C225}"/>
              </a:ext>
            </a:extLst>
          </p:cNvPr>
          <p:cNvSpPr txBox="1"/>
          <p:nvPr/>
        </p:nvSpPr>
        <p:spPr>
          <a:xfrm>
            <a:off x="268025" y="3429000"/>
            <a:ext cx="11710087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1"/>
                </a:solidFill>
                <a:latin typeface="Montserrat" panose="00000800000000000000" pitchFamily="2" charset="-52"/>
              </a:rPr>
              <a:t>Сильные стороны:</a:t>
            </a:r>
            <a:r>
              <a:rPr lang="ru-RU" sz="1400" dirty="0">
                <a:latin typeface="Montserrat" panose="00000800000000000000" pitchFamily="2" charset="-52"/>
              </a:rPr>
              <a:t> стабильный рынок труда (7 место), активный ввод жилья, умеренно благоприятная экология, устойчивый потребительский спрос.</a:t>
            </a:r>
          </a:p>
          <a:p>
            <a:endParaRPr lang="ru-RU" sz="1400" dirty="0">
              <a:latin typeface="Montserrat" panose="00000800000000000000" pitchFamily="2" charset="-52"/>
            </a:endParaRPr>
          </a:p>
          <a:p>
            <a:r>
              <a:rPr lang="ru-RU" sz="1400" dirty="0">
                <a:solidFill>
                  <a:schemeClr val="accent1"/>
                </a:solidFill>
                <a:latin typeface="Montserrat" panose="00000800000000000000" pitchFamily="2" charset="-52"/>
              </a:rPr>
              <a:t>Слабые стороны</a:t>
            </a:r>
            <a:r>
              <a:rPr lang="ru-RU" sz="1400" dirty="0">
                <a:latin typeface="Montserrat" panose="00000800000000000000" pitchFamily="2" charset="-52"/>
              </a:rPr>
              <a:t>: низкие доходы и зарплаты, высокая безработица, низкая инвестиционная привлекательность, низкая доступность жилья.</a:t>
            </a:r>
          </a:p>
          <a:p>
            <a:endParaRPr lang="ru-RU" sz="1400" dirty="0">
              <a:latin typeface="Montserrat" panose="00000800000000000000" pitchFamily="2" charset="-52"/>
            </a:endParaRPr>
          </a:p>
          <a:p>
            <a:r>
              <a:rPr lang="ru-RU" sz="1400" dirty="0">
                <a:latin typeface="Montserrat" panose="00000800000000000000" pitchFamily="2" charset="-52"/>
              </a:rPr>
              <a:t>Ограничения развития: слабая диверсификация экономики, высокая нагрузка расходов на ЖКУ, недостаточное качество инфраструктуры.</a:t>
            </a:r>
          </a:p>
          <a:p>
            <a:endParaRPr lang="ru-RU" sz="1400" dirty="0">
              <a:latin typeface="Montserrat" panose="00000800000000000000" pitchFamily="2" charset="-52"/>
            </a:endParaRPr>
          </a:p>
          <a:p>
            <a:r>
              <a:rPr lang="ru-RU" sz="1400" dirty="0">
                <a:solidFill>
                  <a:schemeClr val="accent1"/>
                </a:solidFill>
                <a:latin typeface="Montserrat" panose="00000800000000000000" pitchFamily="2" charset="-52"/>
              </a:rPr>
              <a:t>Социальные и институциональные проблемы:</a:t>
            </a:r>
            <a:r>
              <a:rPr lang="ru-RU" sz="1400" dirty="0">
                <a:latin typeface="Montserrat" panose="00000800000000000000" pitchFamily="2" charset="-52"/>
              </a:rPr>
              <a:t> отставание в инновациях, цифровизации и научно-технологическом развитии, средний уровень безопасности.</a:t>
            </a:r>
          </a:p>
          <a:p>
            <a:endParaRPr lang="ru-RU" sz="1400" dirty="0">
              <a:latin typeface="Montserrat" panose="00000800000000000000" pitchFamily="2" charset="-52"/>
            </a:endParaRPr>
          </a:p>
          <a:p>
            <a:r>
              <a:rPr lang="ru-RU" sz="1400" dirty="0">
                <a:solidFill>
                  <a:schemeClr val="accent1"/>
                </a:solidFill>
                <a:latin typeface="Montserrat" panose="00000800000000000000" pitchFamily="2" charset="-52"/>
              </a:rPr>
              <a:t>Приоритеты: </a:t>
            </a:r>
            <a:r>
              <a:rPr lang="ru-RU" sz="1400" dirty="0">
                <a:latin typeface="Montserrat" panose="00000800000000000000" pitchFamily="2" charset="-52"/>
              </a:rPr>
              <a:t>рост доходов населения, развитие инфраструктуры и доступного жилья, привлечение инвестиций, стимулирование инноваций и укрепление социальной сферы.</a:t>
            </a:r>
          </a:p>
        </p:txBody>
      </p:sp>
    </p:spTree>
    <p:extLst>
      <p:ext uri="{BB962C8B-B14F-4D97-AF65-F5344CB8AC3E}">
        <p14:creationId xmlns:p14="http://schemas.microsoft.com/office/powerpoint/2010/main" val="4048925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C8349-8A55-A9FB-66FC-28414AD58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Надпись 17">
            <a:extLst>
              <a:ext uri="{FF2B5EF4-FFF2-40B4-BE49-F238E27FC236}">
                <a16:creationId xmlns:a16="http://schemas.microsoft.com/office/drawing/2014/main" id="{B8BC4725-1300-7300-39BD-40125C0E76B3}"/>
              </a:ext>
            </a:extLst>
          </p:cNvPr>
          <p:cNvSpPr txBox="1"/>
          <p:nvPr/>
        </p:nvSpPr>
        <p:spPr>
          <a:xfrm>
            <a:off x="3076664" y="14676"/>
            <a:ext cx="6038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3200" dirty="0"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КЛАСТЕРНЫЙ АНАЛИЗ</a:t>
            </a:r>
            <a:endParaRPr lang="ru-RU" sz="2000" dirty="0">
              <a:latin typeface="Arial Black" panose="020B0A04020102020204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84C9FE-E708-DAEA-06D7-656711A4D037}"/>
              </a:ext>
            </a:extLst>
          </p:cNvPr>
          <p:cNvSpPr txBox="1"/>
          <p:nvPr/>
        </p:nvSpPr>
        <p:spPr>
          <a:xfrm>
            <a:off x="164756" y="923323"/>
            <a:ext cx="35093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ru-RU" sz="14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Региональный медицинский образовательный кластер РМОК</a:t>
            </a:r>
          </a:p>
        </p:txBody>
      </p:sp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C3AA3769-740E-E111-B004-59C7A6E43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98" y="2708539"/>
            <a:ext cx="2870146" cy="95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Picture background">
            <a:extLst>
              <a:ext uri="{FF2B5EF4-FFF2-40B4-BE49-F238E27FC236}">
                <a16:creationId xmlns:a16="http://schemas.microsoft.com/office/drawing/2014/main" id="{DACD8739-1DBC-8A3E-E51D-0CC8FD9F2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98" y="1680423"/>
            <a:ext cx="1510046" cy="102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CA4F21-BC97-71AC-5C54-56D2584D081C}"/>
              </a:ext>
            </a:extLst>
          </p:cNvPr>
          <p:cNvSpPr txBox="1"/>
          <p:nvPr/>
        </p:nvSpPr>
        <p:spPr>
          <a:xfrm>
            <a:off x="317898" y="3884825"/>
            <a:ext cx="350931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ru-RU" sz="14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Туристический образовательный кластер «туризм и сфера услуг»</a:t>
            </a:r>
          </a:p>
        </p:txBody>
      </p:sp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DCAC6881-DA60-AE5C-1B7F-B09BDF559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6" y="4860630"/>
            <a:ext cx="1470670" cy="1470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236B5C-5A17-4C26-E6D0-33133063A4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7130" y="4964191"/>
            <a:ext cx="1167807" cy="1317076"/>
          </a:xfrm>
          <a:prstGeom prst="rect">
            <a:avLst/>
          </a:prstGeom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E991AF20-EBB9-F4DA-F3C6-ADE9B56E9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306" y="4964191"/>
            <a:ext cx="1905817" cy="127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D1E54E3-FDDA-25A7-6D9E-8E4983C05318}"/>
              </a:ext>
            </a:extLst>
          </p:cNvPr>
          <p:cNvSpPr txBox="1"/>
          <p:nvPr/>
        </p:nvSpPr>
        <p:spPr>
          <a:xfrm>
            <a:off x="4258962" y="815601"/>
            <a:ext cx="432486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1"/>
                </a:solidFill>
                <a:latin typeface="Arial Black" panose="020B0A04020102020204" pitchFamily="34" charset="0"/>
              </a:rPr>
              <a:t>Промышленный стекольный кластер Северо-Кавказского федерального округа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59EE497-DBED-3679-0144-2BF650893F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8962" y="1615190"/>
            <a:ext cx="2597358" cy="773407"/>
          </a:xfrm>
          <a:prstGeom prst="rect">
            <a:avLst/>
          </a:prstGeom>
        </p:spPr>
      </p:pic>
      <p:pic>
        <p:nvPicPr>
          <p:cNvPr id="17" name="Picture 4" descr="Picture background">
            <a:extLst>
              <a:ext uri="{FF2B5EF4-FFF2-40B4-BE49-F238E27FC236}">
                <a16:creationId xmlns:a16="http://schemas.microsoft.com/office/drawing/2014/main" id="{C86124C3-E4F1-AA8C-0BED-D5AB959C2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369" y="2449521"/>
            <a:ext cx="2611448" cy="1912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0C851C1-D1DF-DBB6-E2A5-2BF051970EE7}"/>
              </a:ext>
            </a:extLst>
          </p:cNvPr>
          <p:cNvSpPr txBox="1"/>
          <p:nvPr/>
        </p:nvSpPr>
        <p:spPr>
          <a:xfrm>
            <a:off x="8583827" y="754676"/>
            <a:ext cx="35093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ru-RU" sz="14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Туристический кластер «Мамисон»</a:t>
            </a:r>
          </a:p>
        </p:txBody>
      </p:sp>
      <p:pic>
        <p:nvPicPr>
          <p:cNvPr id="22" name="Picture 6" descr="Picture background">
            <a:extLst>
              <a:ext uri="{FF2B5EF4-FFF2-40B4-BE49-F238E27FC236}">
                <a16:creationId xmlns:a16="http://schemas.microsoft.com/office/drawing/2014/main" id="{4FDC084D-B055-7205-2340-64F903B6C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541" y="1389404"/>
            <a:ext cx="4664605" cy="267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1466A9C-0473-BDE7-9B24-FAC3FFAE0E9A}"/>
              </a:ext>
            </a:extLst>
          </p:cNvPr>
          <p:cNvSpPr txBox="1"/>
          <p:nvPr/>
        </p:nvSpPr>
        <p:spPr>
          <a:xfrm>
            <a:off x="8583827" y="4309075"/>
            <a:ext cx="35093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ru-RU" sz="14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Туристический кластер «Солнечный пояс Алании»</a:t>
            </a:r>
          </a:p>
        </p:txBody>
      </p:sp>
      <p:pic>
        <p:nvPicPr>
          <p:cNvPr id="24" name="Picture 6" descr="Picture background">
            <a:extLst>
              <a:ext uri="{FF2B5EF4-FFF2-40B4-BE49-F238E27FC236}">
                <a16:creationId xmlns:a16="http://schemas.microsoft.com/office/drawing/2014/main" id="{52324440-5E83-6EC7-13D9-A078C15E0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827" y="4860630"/>
            <a:ext cx="3064677" cy="190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57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3EDAE-9FE7-C7CA-85CE-BC001C7CA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Надпись 17">
            <a:extLst>
              <a:ext uri="{FF2B5EF4-FFF2-40B4-BE49-F238E27FC236}">
                <a16:creationId xmlns:a16="http://schemas.microsoft.com/office/drawing/2014/main" id="{1CD71B46-2BA9-890C-3838-CC6F7AC682EC}"/>
              </a:ext>
            </a:extLst>
          </p:cNvPr>
          <p:cNvSpPr txBox="1"/>
          <p:nvPr/>
        </p:nvSpPr>
        <p:spPr>
          <a:xfrm>
            <a:off x="4151220" y="-22727"/>
            <a:ext cx="3889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32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РОМБ ПОРТЕРА</a:t>
            </a:r>
            <a:endParaRPr lang="ru-RU" sz="2000" dirty="0">
              <a:solidFill>
                <a:schemeClr val="accent1"/>
              </a:solidFill>
              <a:latin typeface="Arial Black" panose="020B0A04020102020204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67" name="Google Shape;289;p36">
            <a:extLst>
              <a:ext uri="{FF2B5EF4-FFF2-40B4-BE49-F238E27FC236}">
                <a16:creationId xmlns:a16="http://schemas.microsoft.com/office/drawing/2014/main" id="{FB9CEDF5-1BAE-DF8E-7B3E-2521390214E0}"/>
              </a:ext>
            </a:extLst>
          </p:cNvPr>
          <p:cNvSpPr/>
          <p:nvPr/>
        </p:nvSpPr>
        <p:spPr>
          <a:xfrm>
            <a:off x="5177475" y="3344224"/>
            <a:ext cx="2343300" cy="642300"/>
          </a:xfrm>
          <a:prstGeom prst="roundRect">
            <a:avLst>
              <a:gd name="adj" fmla="val 16667"/>
            </a:avLst>
          </a:prstGeom>
          <a:solidFill>
            <a:srgbClr val="E6B8AF"/>
          </a:solidFill>
          <a:ln w="9525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Детерминанты конкурентоспособности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8" name="Google Shape;290;p36">
            <a:extLst>
              <a:ext uri="{FF2B5EF4-FFF2-40B4-BE49-F238E27FC236}">
                <a16:creationId xmlns:a16="http://schemas.microsoft.com/office/drawing/2014/main" id="{A14DB00B-8367-5F43-8317-5EF2DF517CC3}"/>
              </a:ext>
            </a:extLst>
          </p:cNvPr>
          <p:cNvSpPr/>
          <p:nvPr/>
        </p:nvSpPr>
        <p:spPr>
          <a:xfrm>
            <a:off x="53576" y="1021000"/>
            <a:ext cx="3811199" cy="5712575"/>
          </a:xfrm>
          <a:prstGeom prst="roundRect">
            <a:avLst>
              <a:gd name="adj" fmla="val 16667"/>
            </a:avLst>
          </a:prstGeom>
          <a:solidFill>
            <a:srgbClr val="E7E6E6"/>
          </a:solidFill>
          <a:ln w="9525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Уникальная природная среда, климат, подходящий для сельского хозяйства, круглогодичного туризма разных направленностей. Наличие полезных ископаемых обеспечивает экономический потенциал республики;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Многонациональная республика с высоким уровнем трудоспособного населения;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Центр науки и образования - ВНЦ РАН (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Владикавказский научный центр Российской академии наук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);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Сильная культурно-историческая идентичность региона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Даргавс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Фиагдон,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Дзивгис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монастырь — ключевые точки исторического наследия.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Курорты: Зарамаг, Кармадон, Первый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редант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Тамиск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Мамисон (горнолыжный курорт)</a:t>
            </a: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9" name="Google Shape;291;p36">
            <a:extLst>
              <a:ext uri="{FF2B5EF4-FFF2-40B4-BE49-F238E27FC236}">
                <a16:creationId xmlns:a16="http://schemas.microsoft.com/office/drawing/2014/main" id="{80972938-D97D-4381-584C-018ED1E0C8DB}"/>
              </a:ext>
            </a:extLst>
          </p:cNvPr>
          <p:cNvSpPr txBox="1"/>
          <p:nvPr/>
        </p:nvSpPr>
        <p:spPr>
          <a:xfrm>
            <a:off x="659425" y="438819"/>
            <a:ext cx="25995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Факторные условия</a:t>
            </a:r>
            <a:endParaRPr sz="16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0" name="Google Shape;292;p36">
            <a:extLst>
              <a:ext uri="{FF2B5EF4-FFF2-40B4-BE49-F238E27FC236}">
                <a16:creationId xmlns:a16="http://schemas.microsoft.com/office/drawing/2014/main" id="{7AC465A8-924D-9566-D3EA-DA3A5E0C13B4}"/>
              </a:ext>
            </a:extLst>
          </p:cNvPr>
          <p:cNvSpPr txBox="1"/>
          <p:nvPr/>
        </p:nvSpPr>
        <p:spPr>
          <a:xfrm>
            <a:off x="9527953" y="707032"/>
            <a:ext cx="1830661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Условия спроса</a:t>
            </a:r>
            <a:endParaRPr sz="16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1" name="Google Shape;293;p36">
            <a:extLst>
              <a:ext uri="{FF2B5EF4-FFF2-40B4-BE49-F238E27FC236}">
                <a16:creationId xmlns:a16="http://schemas.microsoft.com/office/drawing/2014/main" id="{CD1FEA14-87C6-A8BD-DECA-629AD3CA964D}"/>
              </a:ext>
            </a:extLst>
          </p:cNvPr>
          <p:cNvSpPr/>
          <p:nvPr/>
        </p:nvSpPr>
        <p:spPr>
          <a:xfrm>
            <a:off x="8825384" y="1209831"/>
            <a:ext cx="3235800" cy="4911085"/>
          </a:xfrm>
          <a:prstGeom prst="roundRect">
            <a:avLst>
              <a:gd name="adj" fmla="val 16667"/>
            </a:avLst>
          </a:prstGeom>
          <a:solidFill>
            <a:srgbClr val="E7E6E6"/>
          </a:solidFill>
          <a:ln w="9525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Туризм: географическая привлекательность (природа, горы + экстремальный туризм + культура и история республики) =&gt; спрос на гидов, отели, общественное питание;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Высокий спрос на аутентичную местную продукцию (осетинские пироги,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чинхали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айран, сыры, мясо) среди жителей и туристов. Локальный потребитель требователен к качеству традиционных продуктов.</a:t>
            </a:r>
            <a:b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</a:b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Внутренний спрос на строительство жилья и инфраструктуры для местных жителей.</a:t>
            </a:r>
            <a:b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</a:b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" name="Google Shape;294;p36">
            <a:extLst>
              <a:ext uri="{FF2B5EF4-FFF2-40B4-BE49-F238E27FC236}">
                <a16:creationId xmlns:a16="http://schemas.microsoft.com/office/drawing/2014/main" id="{727CB9E1-334A-D261-0094-6885D8B90CF1}"/>
              </a:ext>
            </a:extLst>
          </p:cNvPr>
          <p:cNvSpPr/>
          <p:nvPr/>
        </p:nvSpPr>
        <p:spPr>
          <a:xfrm>
            <a:off x="4151220" y="1071232"/>
            <a:ext cx="4400980" cy="1819311"/>
          </a:xfrm>
          <a:prstGeom prst="roundRect">
            <a:avLst>
              <a:gd name="adj" fmla="val 16667"/>
            </a:avLst>
          </a:prstGeom>
          <a:solidFill>
            <a:srgbClr val="E7E6E6"/>
          </a:solidFill>
          <a:ln w="9525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Высокое соперничество между существующими компаниями в розничной торговле, ресторанном бизнесе и сфере услуг, гостеприимство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Риск входа новых игроков (фирм): Средний/Умеренный. Высокие входные барьеры в общественном питании и гостиничном бизнесе.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3" name="Google Shape;295;p36">
            <a:extLst>
              <a:ext uri="{FF2B5EF4-FFF2-40B4-BE49-F238E27FC236}">
                <a16:creationId xmlns:a16="http://schemas.microsoft.com/office/drawing/2014/main" id="{FC3F7312-2762-3B92-9942-9F80279CC5E0}"/>
              </a:ext>
            </a:extLst>
          </p:cNvPr>
          <p:cNvSpPr/>
          <p:nvPr/>
        </p:nvSpPr>
        <p:spPr>
          <a:xfrm>
            <a:off x="4741000" y="4418349"/>
            <a:ext cx="3811200" cy="1952700"/>
          </a:xfrm>
          <a:prstGeom prst="roundRect">
            <a:avLst>
              <a:gd name="adj" fmla="val 16667"/>
            </a:avLst>
          </a:prstGeom>
          <a:solidFill>
            <a:srgbClr val="E7E6E6"/>
          </a:solidFill>
          <a:ln w="9525" cap="flat" cmpd="sng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317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Туристический кластер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Образовательный кластер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Машиностроение и электронная промышленность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Целлюлозно-бумажная промышленность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строительная промышленность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Металлургия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4" name="Google Shape;296;p36">
            <a:extLst>
              <a:ext uri="{FF2B5EF4-FFF2-40B4-BE49-F238E27FC236}">
                <a16:creationId xmlns:a16="http://schemas.microsoft.com/office/drawing/2014/main" id="{192A5938-A76A-392D-9612-9834722044DA}"/>
              </a:ext>
            </a:extLst>
          </p:cNvPr>
          <p:cNvSpPr txBox="1"/>
          <p:nvPr/>
        </p:nvSpPr>
        <p:spPr>
          <a:xfrm>
            <a:off x="4879963" y="631409"/>
            <a:ext cx="32358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Состояние конкуренции</a:t>
            </a:r>
            <a:endParaRPr sz="16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5" name="Google Shape;297;p36">
            <a:extLst>
              <a:ext uri="{FF2B5EF4-FFF2-40B4-BE49-F238E27FC236}">
                <a16:creationId xmlns:a16="http://schemas.microsoft.com/office/drawing/2014/main" id="{75740DE2-AA54-F785-B942-30A2E0051B94}"/>
              </a:ext>
            </a:extLst>
          </p:cNvPr>
          <p:cNvSpPr txBox="1"/>
          <p:nvPr/>
        </p:nvSpPr>
        <p:spPr>
          <a:xfrm>
            <a:off x="4279016" y="6409776"/>
            <a:ext cx="4735167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ru-RU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Родственные и поддерживающие отрасли</a:t>
            </a:r>
            <a:endParaRPr sz="16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76" name="Google Shape;298;p36">
            <a:extLst>
              <a:ext uri="{FF2B5EF4-FFF2-40B4-BE49-F238E27FC236}">
                <a16:creationId xmlns:a16="http://schemas.microsoft.com/office/drawing/2014/main" id="{433CDF18-AADC-6BF8-20A7-DC38D107C174}"/>
              </a:ext>
            </a:extLst>
          </p:cNvPr>
          <p:cNvCxnSpPr>
            <a:cxnSpLocks/>
            <a:stCxn id="67" idx="0"/>
            <a:endCxn id="72" idx="2"/>
          </p:cNvCxnSpPr>
          <p:nvPr/>
        </p:nvCxnSpPr>
        <p:spPr>
          <a:xfrm rot="5400000" flipH="1" flipV="1">
            <a:off x="6123577" y="3116092"/>
            <a:ext cx="453681" cy="2585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rgbClr val="40404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" name="Google Shape;299;p36">
            <a:extLst>
              <a:ext uri="{FF2B5EF4-FFF2-40B4-BE49-F238E27FC236}">
                <a16:creationId xmlns:a16="http://schemas.microsoft.com/office/drawing/2014/main" id="{5126B9EC-1E5B-F761-D9F0-560B2E582DCF}"/>
              </a:ext>
            </a:extLst>
          </p:cNvPr>
          <p:cNvCxnSpPr>
            <a:cxnSpLocks/>
            <a:stCxn id="67" idx="3"/>
            <a:endCxn id="71" idx="1"/>
          </p:cNvCxnSpPr>
          <p:nvPr/>
        </p:nvCxnSpPr>
        <p:spPr>
          <a:xfrm>
            <a:off x="7520775" y="3665374"/>
            <a:ext cx="1304609" cy="127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rgbClr val="40404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8" name="Google Shape;300;p36">
            <a:extLst>
              <a:ext uri="{FF2B5EF4-FFF2-40B4-BE49-F238E27FC236}">
                <a16:creationId xmlns:a16="http://schemas.microsoft.com/office/drawing/2014/main" id="{CA6DC73C-320A-B485-55C9-3A831E6BDFF1}"/>
              </a:ext>
            </a:extLst>
          </p:cNvPr>
          <p:cNvCxnSpPr>
            <a:stCxn id="73" idx="0"/>
            <a:endCxn id="67" idx="2"/>
          </p:cNvCxnSpPr>
          <p:nvPr/>
        </p:nvCxnSpPr>
        <p:spPr>
          <a:xfrm rot="16200000" flipV="1">
            <a:off x="6281951" y="4053699"/>
            <a:ext cx="431825" cy="297475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rgbClr val="40404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9" name="Google Shape;301;p36">
            <a:extLst>
              <a:ext uri="{FF2B5EF4-FFF2-40B4-BE49-F238E27FC236}">
                <a16:creationId xmlns:a16="http://schemas.microsoft.com/office/drawing/2014/main" id="{CB1CE06C-9E95-02C8-2438-DD1D810BDE3C}"/>
              </a:ext>
            </a:extLst>
          </p:cNvPr>
          <p:cNvCxnSpPr>
            <a:cxnSpLocks/>
            <a:stCxn id="67" idx="1"/>
            <a:endCxn id="68" idx="3"/>
          </p:cNvCxnSpPr>
          <p:nvPr/>
        </p:nvCxnSpPr>
        <p:spPr>
          <a:xfrm rot="10800000" flipV="1">
            <a:off x="3864775" y="3665374"/>
            <a:ext cx="1312700" cy="211914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rgbClr val="404040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58208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C4398-C1F9-2A99-979E-0A6D97110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Надпись 17">
            <a:extLst>
              <a:ext uri="{FF2B5EF4-FFF2-40B4-BE49-F238E27FC236}">
                <a16:creationId xmlns:a16="http://schemas.microsoft.com/office/drawing/2014/main" id="{A832A6BF-10C8-111C-DE90-C075A41B7C4B}"/>
              </a:ext>
            </a:extLst>
          </p:cNvPr>
          <p:cNvSpPr txBox="1"/>
          <p:nvPr/>
        </p:nvSpPr>
        <p:spPr>
          <a:xfrm>
            <a:off x="3149733" y="86329"/>
            <a:ext cx="58925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Разработка рейтинга</a:t>
            </a:r>
            <a:br>
              <a:rPr lang="ru-RU" sz="28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</a:br>
            <a:r>
              <a:rPr lang="ru-RU" sz="28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РЕЙТНГ КАЧЕСТВА ЖИЗНИ</a:t>
            </a:r>
            <a:endParaRPr lang="ru-RU" dirty="0">
              <a:solidFill>
                <a:schemeClr val="accent1"/>
              </a:solidFill>
              <a:latin typeface="Arial Black" panose="020B0A04020102020204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D50B1BB-5FC9-EE11-0F31-1443D39A1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976" y="1117213"/>
            <a:ext cx="3583375" cy="2192222"/>
          </a:xfrm>
          <a:prstGeom prst="round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00CF817-482D-62BB-95C4-9C61A8F98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9874" y="2242421"/>
            <a:ext cx="3225939" cy="2242958"/>
          </a:xfrm>
          <a:prstGeom prst="round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8D5A8C0-6687-2AF3-5E21-3CBB6E0BB3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1978" y="979177"/>
            <a:ext cx="3324718" cy="2192222"/>
          </a:xfrm>
          <a:prstGeom prst="round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F540D7E-CFDE-7630-1B00-899C65976F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976" y="4285770"/>
            <a:ext cx="3645535" cy="2422287"/>
          </a:xfrm>
          <a:prstGeom prst="round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33F3273-7B6D-8A6C-B1DE-CE1042A4E0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3201" y="3686601"/>
            <a:ext cx="2468056" cy="3085070"/>
          </a:xfrm>
          <a:prstGeom prst="round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263C599-AFC4-38B3-4754-BEE630C51156}"/>
              </a:ext>
            </a:extLst>
          </p:cNvPr>
          <p:cNvSpPr txBox="1"/>
          <p:nvPr/>
        </p:nvSpPr>
        <p:spPr>
          <a:xfrm>
            <a:off x="710743" y="3363900"/>
            <a:ext cx="3048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Северная Осетия</a:t>
            </a:r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E41B22D-7B5D-CD10-24AD-EDFF97766FD3}"/>
              </a:ext>
            </a:extLst>
          </p:cNvPr>
          <p:cNvSpPr txBox="1"/>
          <p:nvPr/>
        </p:nvSpPr>
        <p:spPr>
          <a:xfrm>
            <a:off x="3106799" y="5312247"/>
            <a:ext cx="3048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Чечня</a:t>
            </a: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32E419-4E2F-AE08-F7A6-7D1CAD06AF39}"/>
              </a:ext>
            </a:extLst>
          </p:cNvPr>
          <p:cNvSpPr txBox="1"/>
          <p:nvPr/>
        </p:nvSpPr>
        <p:spPr>
          <a:xfrm>
            <a:off x="4698843" y="4491383"/>
            <a:ext cx="3048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Кабардино-Балкария</a:t>
            </a:r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559589-C40B-29D4-25FC-5CC867CC8B74}"/>
              </a:ext>
            </a:extLst>
          </p:cNvPr>
          <p:cNvSpPr txBox="1"/>
          <p:nvPr/>
        </p:nvSpPr>
        <p:spPr>
          <a:xfrm>
            <a:off x="8450337" y="3244334"/>
            <a:ext cx="3048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Карачаево-Черкесия</a:t>
            </a:r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A95616-22FA-EDE7-190C-7875DC4F99EE}"/>
              </a:ext>
            </a:extLst>
          </p:cNvPr>
          <p:cNvSpPr txBox="1"/>
          <p:nvPr/>
        </p:nvSpPr>
        <p:spPr>
          <a:xfrm>
            <a:off x="6787978" y="5312247"/>
            <a:ext cx="3048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Дагестан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889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41DFA-C2AA-2831-25DF-226DE3D5D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5B112067-7B64-86D3-1A4B-935871014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Надпись 17">
            <a:extLst>
              <a:ext uri="{FF2B5EF4-FFF2-40B4-BE49-F238E27FC236}">
                <a16:creationId xmlns:a16="http://schemas.microsoft.com/office/drawing/2014/main" id="{BCFA5216-5C43-B471-2FD3-09B4FC8E1435}"/>
              </a:ext>
            </a:extLst>
          </p:cNvPr>
          <p:cNvSpPr txBox="1"/>
          <p:nvPr/>
        </p:nvSpPr>
        <p:spPr>
          <a:xfrm>
            <a:off x="3149733" y="86329"/>
            <a:ext cx="58925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Разработка рейтинга</a:t>
            </a:r>
            <a:br>
              <a:rPr lang="ru-RU" sz="28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</a:br>
            <a:r>
              <a:rPr lang="ru-RU" sz="28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РЕЙТНГ КАЧЕСТВА ЖИЗНИ</a:t>
            </a:r>
            <a:endParaRPr lang="ru-RU" dirty="0">
              <a:solidFill>
                <a:schemeClr val="accent1"/>
              </a:solidFill>
              <a:latin typeface="Arial Black" panose="020B0A04020102020204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2FA3512-518F-BAB7-4CEE-FFF8501B79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584372"/>
              </p:ext>
            </p:extLst>
          </p:nvPr>
        </p:nvGraphicFramePr>
        <p:xfrm>
          <a:off x="308918" y="1243914"/>
          <a:ext cx="8289798" cy="3480956"/>
        </p:xfrm>
        <a:graphic>
          <a:graphicData uri="http://schemas.openxmlformats.org/drawingml/2006/table">
            <a:tbl>
              <a:tblPr/>
              <a:tblGrid>
                <a:gridCol w="1610057">
                  <a:extLst>
                    <a:ext uri="{9D8B030D-6E8A-4147-A177-3AD203B41FA5}">
                      <a16:colId xmlns:a16="http://schemas.microsoft.com/office/drawing/2014/main" val="2444186809"/>
                    </a:ext>
                  </a:extLst>
                </a:gridCol>
                <a:gridCol w="1371157">
                  <a:extLst>
                    <a:ext uri="{9D8B030D-6E8A-4147-A177-3AD203B41FA5}">
                      <a16:colId xmlns:a16="http://schemas.microsoft.com/office/drawing/2014/main" val="3653745921"/>
                    </a:ext>
                  </a:extLst>
                </a:gridCol>
                <a:gridCol w="1163408">
                  <a:extLst>
                    <a:ext uri="{9D8B030D-6E8A-4147-A177-3AD203B41FA5}">
                      <a16:colId xmlns:a16="http://schemas.microsoft.com/office/drawing/2014/main" val="908720570"/>
                    </a:ext>
                  </a:extLst>
                </a:gridCol>
                <a:gridCol w="1371157">
                  <a:extLst>
                    <a:ext uri="{9D8B030D-6E8A-4147-A177-3AD203B41FA5}">
                      <a16:colId xmlns:a16="http://schemas.microsoft.com/office/drawing/2014/main" val="2668740179"/>
                    </a:ext>
                  </a:extLst>
                </a:gridCol>
                <a:gridCol w="1483562">
                  <a:extLst>
                    <a:ext uri="{9D8B030D-6E8A-4147-A177-3AD203B41FA5}">
                      <a16:colId xmlns:a16="http://schemas.microsoft.com/office/drawing/2014/main" val="3101415361"/>
                    </a:ext>
                  </a:extLst>
                </a:gridCol>
                <a:gridCol w="1290457">
                  <a:extLst>
                    <a:ext uri="{9D8B030D-6E8A-4147-A177-3AD203B41FA5}">
                      <a16:colId xmlns:a16="http://schemas.microsoft.com/office/drawing/2014/main" val="2490722697"/>
                    </a:ext>
                  </a:extLst>
                </a:gridCol>
              </a:tblGrid>
              <a:tr h="212220">
                <a:tc rowSpan="2"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Города</a:t>
                      </a:r>
                    </a:p>
                  </a:txBody>
                  <a:tcPr marL="4828" marR="4828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rtl="0" fontAlgn="b"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Критерии</a:t>
                      </a:r>
                    </a:p>
                  </a:txBody>
                  <a:tcPr marL="4828" marR="4828" marT="0" marB="0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002714"/>
                  </a:ext>
                </a:extLst>
              </a:tr>
              <a:tr h="8488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Средняя зарплата</a:t>
                      </a: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индекс качества городской среды </a:t>
                      </a: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уровень безработицы</a:t>
                      </a: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уровень преступности на 10 тыс. человек</a:t>
                      </a: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стоимость кв.м. жилой площади</a:t>
                      </a: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989133"/>
                  </a:ext>
                </a:extLst>
              </a:tr>
              <a:tr h="42444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Северная Осетия</a:t>
                      </a:r>
                    </a:p>
                  </a:txBody>
                  <a:tcPr marL="4828" marR="4828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93248</a:t>
                      </a:r>
                      <a:endParaRPr lang="en-US" sz="1400" u="none" dirty="0">
                        <a:solidFill>
                          <a:schemeClr val="bg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218 </a:t>
                      </a:r>
                      <a:endParaRPr lang="en-US" sz="1400" u="none" dirty="0">
                        <a:solidFill>
                          <a:schemeClr val="bg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u="none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8,7</a:t>
                      </a: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154</a:t>
                      </a:r>
                      <a:endParaRPr lang="en-US" sz="1400" u="none" dirty="0">
                        <a:solidFill>
                          <a:schemeClr val="bg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76112</a:t>
                      </a:r>
                      <a:endParaRPr lang="en-US" sz="1400" u="none" dirty="0">
                        <a:solidFill>
                          <a:schemeClr val="bg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3925284"/>
                  </a:ext>
                </a:extLst>
              </a:tr>
              <a:tr h="42444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Кабардино-балкария</a:t>
                      </a:r>
                    </a:p>
                  </a:txBody>
                  <a:tcPr marL="4828" marR="4828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37300</a:t>
                      </a:r>
                      <a:endParaRPr lang="en-US" sz="1400" u="none" dirty="0">
                        <a:solidFill>
                          <a:schemeClr val="bg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209</a:t>
                      </a:r>
                      <a:endParaRPr lang="en-US" sz="1400" u="none" dirty="0">
                        <a:solidFill>
                          <a:schemeClr val="bg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u="none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0,5</a:t>
                      </a: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77</a:t>
                      </a:r>
                      <a:endParaRPr lang="en-US" sz="1400" u="none" dirty="0">
                        <a:solidFill>
                          <a:schemeClr val="bg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accent1"/>
                          </a:solidFill>
                          <a:effectLst/>
                          <a:latin typeface="Montserrat" panose="00000800000000000000" pitchFamily="2" charset="-52"/>
                        </a:rPr>
                        <a:t>61925</a:t>
                      </a:r>
                      <a:endParaRPr lang="en-US" sz="1400" u="none" dirty="0">
                        <a:solidFill>
                          <a:schemeClr val="accent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6161406"/>
                  </a:ext>
                </a:extLst>
              </a:tr>
              <a:tr h="519323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Карачаево-черкессия</a:t>
                      </a:r>
                    </a:p>
                  </a:txBody>
                  <a:tcPr marL="4828" marR="4828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40600</a:t>
                      </a:r>
                      <a:endParaRPr lang="en-US" sz="1400" u="none" dirty="0">
                        <a:solidFill>
                          <a:schemeClr val="bg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190</a:t>
                      </a:r>
                      <a:endParaRPr lang="en-US" sz="1400" u="none" dirty="0">
                        <a:solidFill>
                          <a:schemeClr val="bg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accent1"/>
                          </a:solidFill>
                          <a:effectLst/>
                          <a:latin typeface="Montserrat" panose="00000800000000000000" pitchFamily="2" charset="-52"/>
                        </a:rPr>
                        <a:t>0,4</a:t>
                      </a:r>
                      <a:endParaRPr lang="en-US" sz="1400" u="none" dirty="0">
                        <a:solidFill>
                          <a:schemeClr val="accent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108</a:t>
                      </a:r>
                      <a:endParaRPr lang="en-US" sz="1400" u="none" dirty="0">
                        <a:solidFill>
                          <a:schemeClr val="bg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77664</a:t>
                      </a:r>
                      <a:endParaRPr lang="en-US" sz="1400" u="none" dirty="0">
                        <a:solidFill>
                          <a:schemeClr val="bg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6966867"/>
                  </a:ext>
                </a:extLst>
              </a:tr>
              <a:tr h="583167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Чечня</a:t>
                      </a:r>
                    </a:p>
                  </a:txBody>
                  <a:tcPr marL="4828" marR="4828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accent1"/>
                          </a:solidFill>
                          <a:effectLst/>
                          <a:latin typeface="Montserrat" panose="00000800000000000000" pitchFamily="2" charset="-52"/>
                        </a:rPr>
                        <a:t>94004</a:t>
                      </a:r>
                      <a:endParaRPr lang="en-US" sz="1400" u="none" dirty="0">
                        <a:solidFill>
                          <a:schemeClr val="accent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accent1"/>
                          </a:solidFill>
                          <a:effectLst/>
                          <a:latin typeface="Montserrat" panose="00000800000000000000" pitchFamily="2" charset="-52"/>
                        </a:rPr>
                        <a:t>224</a:t>
                      </a:r>
                      <a:endParaRPr lang="en-US" sz="1400" u="none" dirty="0">
                        <a:solidFill>
                          <a:schemeClr val="accent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6,5</a:t>
                      </a:r>
                      <a:endParaRPr lang="en-US" sz="1400" u="none" dirty="0">
                        <a:solidFill>
                          <a:schemeClr val="bg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accent1"/>
                          </a:solidFill>
                          <a:effectLst/>
                          <a:latin typeface="Montserrat" panose="00000800000000000000" pitchFamily="2" charset="-52"/>
                        </a:rPr>
                        <a:t>17</a:t>
                      </a:r>
                      <a:endParaRPr lang="en-US" sz="1400" u="none" dirty="0">
                        <a:solidFill>
                          <a:schemeClr val="accent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76042</a:t>
                      </a:r>
                      <a:endParaRPr lang="en-US" sz="1400" u="none" dirty="0">
                        <a:solidFill>
                          <a:schemeClr val="bg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2002488"/>
                  </a:ext>
                </a:extLst>
              </a:tr>
              <a:tr h="458226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Дагестан</a:t>
                      </a:r>
                    </a:p>
                  </a:txBody>
                  <a:tcPr marL="4828" marR="4828" marT="0" marB="0" anchor="b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92851</a:t>
                      </a:r>
                      <a:endParaRPr lang="en-US" sz="1400" u="none" dirty="0">
                        <a:solidFill>
                          <a:schemeClr val="bg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210</a:t>
                      </a:r>
                      <a:endParaRPr lang="en-US" sz="1400" u="none" dirty="0">
                        <a:solidFill>
                          <a:schemeClr val="bg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10,8</a:t>
                      </a:r>
                      <a:endParaRPr lang="en-US" sz="1400" u="none" dirty="0">
                        <a:solidFill>
                          <a:schemeClr val="bg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43</a:t>
                      </a:r>
                      <a:endParaRPr lang="en-US" sz="1400" u="none" dirty="0">
                        <a:solidFill>
                          <a:schemeClr val="bg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US" sz="1400" i="0" u="none" dirty="0">
                          <a:solidFill>
                            <a:schemeClr val="bg1"/>
                          </a:solidFill>
                          <a:effectLst/>
                          <a:latin typeface="Montserrat" panose="00000800000000000000" pitchFamily="2" charset="-52"/>
                        </a:rPr>
                        <a:t>83 925</a:t>
                      </a:r>
                      <a:endParaRPr lang="en-US" sz="1400" u="none" dirty="0">
                        <a:solidFill>
                          <a:schemeClr val="bg1"/>
                        </a:solidFill>
                        <a:effectLst/>
                        <a:latin typeface="Montserrat" panose="00000800000000000000" pitchFamily="2" charset="-52"/>
                      </a:endParaRPr>
                    </a:p>
                  </a:txBody>
                  <a:tcPr marL="4828" marR="4828" marT="0" marB="0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975035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26029A1-6EF0-119C-3864-A9716252CEFD}"/>
              </a:ext>
            </a:extLst>
          </p:cNvPr>
          <p:cNvSpPr txBox="1"/>
          <p:nvPr/>
        </p:nvSpPr>
        <p:spPr>
          <a:xfrm>
            <a:off x="308918" y="5710760"/>
            <a:ext cx="25949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Итоговый рейтинг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10C3D6E-D45A-E1B5-5640-3DE5F09AB2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3837" y="4922718"/>
            <a:ext cx="6838950" cy="187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32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42DF8-8014-D05C-F757-2E2AC81B3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Надпись 17">
            <a:extLst>
              <a:ext uri="{FF2B5EF4-FFF2-40B4-BE49-F238E27FC236}">
                <a16:creationId xmlns:a16="http://schemas.microsoft.com/office/drawing/2014/main" id="{0E6EAD9E-EE8B-BBE5-5D29-60DD06ABDD57}"/>
              </a:ext>
            </a:extLst>
          </p:cNvPr>
          <p:cNvSpPr txBox="1"/>
          <p:nvPr/>
        </p:nvSpPr>
        <p:spPr>
          <a:xfrm>
            <a:off x="2728164" y="2888"/>
            <a:ext cx="6735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Маркетинговое исследование</a:t>
            </a:r>
            <a:br>
              <a:rPr lang="ru-RU" sz="28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</a:br>
            <a:r>
              <a:rPr lang="ru-RU" sz="28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Семантический дифференциал</a:t>
            </a:r>
            <a:endParaRPr lang="ru-RU" dirty="0">
              <a:solidFill>
                <a:schemeClr val="accent1"/>
              </a:solidFill>
              <a:latin typeface="Arial Black" panose="020B0A04020102020204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671109D-5C40-B3D0-79E0-A9F0B8BF2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75" y="834184"/>
            <a:ext cx="10763332" cy="5189631"/>
          </a:xfrm>
          <a:prstGeom prst="rect">
            <a:avLst/>
          </a:prstGeom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6E2C6ECA-3BFF-E60A-EA5C-7E1448CB9083}"/>
              </a:ext>
            </a:extLst>
          </p:cNvPr>
          <p:cNvSpPr/>
          <p:nvPr/>
        </p:nvSpPr>
        <p:spPr>
          <a:xfrm>
            <a:off x="548246" y="6219568"/>
            <a:ext cx="329084" cy="329084"/>
          </a:xfrm>
          <a:prstGeom prst="ellipse">
            <a:avLst/>
          </a:prstGeom>
          <a:solidFill>
            <a:srgbClr val="ED7D3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C3E8080F-E1B3-CE99-4775-27D07700B998}"/>
              </a:ext>
            </a:extLst>
          </p:cNvPr>
          <p:cNvSpPr/>
          <p:nvPr/>
        </p:nvSpPr>
        <p:spPr>
          <a:xfrm>
            <a:off x="2467663" y="6219568"/>
            <a:ext cx="329084" cy="329084"/>
          </a:xfrm>
          <a:prstGeom prst="ellipse">
            <a:avLst/>
          </a:prstGeom>
          <a:solidFill>
            <a:srgbClr val="FFC10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CAF26B3-7564-1269-D584-CFFA52704CA6}"/>
              </a:ext>
            </a:extLst>
          </p:cNvPr>
          <p:cNvSpPr/>
          <p:nvPr/>
        </p:nvSpPr>
        <p:spPr>
          <a:xfrm>
            <a:off x="4836042" y="6219568"/>
            <a:ext cx="329084" cy="329084"/>
          </a:xfrm>
          <a:prstGeom prst="ellipse">
            <a:avLst/>
          </a:prstGeom>
          <a:solidFill>
            <a:srgbClr val="70AD4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615E5D-3E2D-AC90-7345-17B1C82CA8FD}"/>
              </a:ext>
            </a:extLst>
          </p:cNvPr>
          <p:cNvSpPr txBox="1"/>
          <p:nvPr/>
        </p:nvSpPr>
        <p:spPr>
          <a:xfrm>
            <a:off x="920794" y="6240575"/>
            <a:ext cx="15034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Северная Осетия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8116E7-8283-F3FF-D81B-42567F8B119F}"/>
              </a:ext>
            </a:extLst>
          </p:cNvPr>
          <p:cNvSpPr txBox="1"/>
          <p:nvPr/>
        </p:nvSpPr>
        <p:spPr>
          <a:xfrm>
            <a:off x="5222791" y="6240575"/>
            <a:ext cx="2347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Кабардино-Балкария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62B067-54B3-9308-8875-44A89701137D}"/>
              </a:ext>
            </a:extLst>
          </p:cNvPr>
          <p:cNvSpPr txBox="1"/>
          <p:nvPr/>
        </p:nvSpPr>
        <p:spPr>
          <a:xfrm>
            <a:off x="2916194" y="6240576"/>
            <a:ext cx="191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Карачаево-Черкесия</a:t>
            </a:r>
          </a:p>
        </p:txBody>
      </p:sp>
    </p:spTree>
    <p:extLst>
      <p:ext uri="{BB962C8B-B14F-4D97-AF65-F5344CB8AC3E}">
        <p14:creationId xmlns:p14="http://schemas.microsoft.com/office/powerpoint/2010/main" val="44332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3758A-220D-0A44-A23B-0D5C4BB12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Надпись 17">
            <a:extLst>
              <a:ext uri="{FF2B5EF4-FFF2-40B4-BE49-F238E27FC236}">
                <a16:creationId xmlns:a16="http://schemas.microsoft.com/office/drawing/2014/main" id="{AD431072-118E-B042-D1A3-B203FF744D6B}"/>
              </a:ext>
            </a:extLst>
          </p:cNvPr>
          <p:cNvSpPr txBox="1"/>
          <p:nvPr/>
        </p:nvSpPr>
        <p:spPr>
          <a:xfrm>
            <a:off x="2728164" y="2888"/>
            <a:ext cx="6735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Маркетинговое исследование</a:t>
            </a:r>
            <a:br>
              <a:rPr lang="ru-RU" sz="28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</a:br>
            <a:r>
              <a:rPr lang="ru-RU" sz="28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Лепестковая диаграмма</a:t>
            </a:r>
            <a:endParaRPr lang="ru-RU" dirty="0">
              <a:solidFill>
                <a:schemeClr val="accent1"/>
              </a:solidFill>
              <a:latin typeface="Arial Black" panose="020B0A04020102020204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9ED91A9C-CC53-5C8C-E604-BDC220C07D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7285173"/>
              </p:ext>
            </p:extLst>
          </p:nvPr>
        </p:nvGraphicFramePr>
        <p:xfrm>
          <a:off x="3687805" y="1067681"/>
          <a:ext cx="8240584" cy="5141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087BFCA-2EE1-83FC-9B6A-4D954C641CD7}"/>
              </a:ext>
            </a:extLst>
          </p:cNvPr>
          <p:cNvSpPr/>
          <p:nvPr/>
        </p:nvSpPr>
        <p:spPr>
          <a:xfrm>
            <a:off x="263611" y="1323199"/>
            <a:ext cx="3641123" cy="44671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 rtl="0">
              <a:lnSpc>
                <a:spcPct val="120000"/>
              </a:lnSpc>
            </a:pPr>
            <a:r>
              <a:rPr lang="ru-RU" sz="1400" dirty="0"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Выводы:</a:t>
            </a:r>
          </a:p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chemeClr val="accent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Северная Осетия </a:t>
            </a:r>
            <a:r>
              <a:rPr lang="ru-RU" sz="1400" dirty="0"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– природная, гостеприимная, яркая, чистая, эстетичная, уникальная, не футуристичная</a:t>
            </a:r>
          </a:p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chemeClr val="accent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Кабардино-Балкария</a:t>
            </a:r>
            <a:r>
              <a:rPr lang="ru-RU" sz="1400" dirty="0"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 – природная, мультинациональная, энергичная, быстрая, низкие показатели уютности и доступности жизни</a:t>
            </a:r>
          </a:p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chemeClr val="accent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Карачаево-Черкесия</a:t>
            </a:r>
            <a:r>
              <a:rPr lang="ru-RU" sz="1400" dirty="0"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 – теплая, чистая, стабильная, менее выражены гостеприимная, яркая, современная</a:t>
            </a:r>
          </a:p>
          <a:p>
            <a:pPr algn="just">
              <a:lnSpc>
                <a:spcPct val="120000"/>
              </a:lnSpc>
            </a:pPr>
            <a:endParaRPr lang="ru-RU" sz="1400" dirty="0">
              <a:latin typeface="Montserrat" panose="00000800000000000000" pitchFamily="2" charset="-52"/>
              <a:ea typeface="Lato" panose="020F0502020204030203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ru-RU" sz="1400" dirty="0">
                <a:solidFill>
                  <a:schemeClr val="accent1"/>
                </a:solidFill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Общие: </a:t>
            </a:r>
            <a:r>
              <a:rPr lang="ru-RU" sz="1400" dirty="0">
                <a:latin typeface="Montserrat" panose="00000800000000000000" pitchFamily="2" charset="-52"/>
                <a:ea typeface="Lato" panose="020F0502020204030203" pitchFamily="34" charset="0"/>
                <a:cs typeface="Calibri" panose="020F0502020204030204" pitchFamily="34" charset="0"/>
              </a:rPr>
              <a:t>природная, гостеприимная, </a:t>
            </a:r>
          </a:p>
          <a:p>
            <a:pPr algn="just" rtl="0">
              <a:lnSpc>
                <a:spcPct val="120000"/>
              </a:lnSpc>
            </a:pPr>
            <a:endParaRPr lang="ru-RU" sz="1400" dirty="0">
              <a:latin typeface="Montserrat" panose="00000800000000000000" pitchFamily="2" charset="-52"/>
              <a:ea typeface="Lato" panose="020F0502020204030203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38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3E54E-2706-9802-FAE1-0329FA77C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76C0795-99B5-254A-3907-C82632E8D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lnSpc>
                <a:spcPct val="150000"/>
              </a:lnSpc>
            </a:pPr>
            <a:endParaRPr lang="ru-RU" dirty="0"/>
          </a:p>
        </p:txBody>
      </p:sp>
      <p:sp>
        <p:nvSpPr>
          <p:cNvPr id="18" name="Надпись 17">
            <a:extLst>
              <a:ext uri="{FF2B5EF4-FFF2-40B4-BE49-F238E27FC236}">
                <a16:creationId xmlns:a16="http://schemas.microsoft.com/office/drawing/2014/main" id="{46061560-1BF4-BC1C-CBCF-6F98835D9959}"/>
              </a:ext>
            </a:extLst>
          </p:cNvPr>
          <p:cNvSpPr txBox="1"/>
          <p:nvPr/>
        </p:nvSpPr>
        <p:spPr>
          <a:xfrm>
            <a:off x="1766848" y="134869"/>
            <a:ext cx="8658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32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АНАЛИЗ ОФИЦИАЛЬНОГО САЙТА</a:t>
            </a:r>
            <a:endParaRPr lang="ru-RU" sz="2000" dirty="0">
              <a:solidFill>
                <a:schemeClr val="accent1"/>
              </a:solidFill>
              <a:latin typeface="Arial Black" panose="020B0A04020102020204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2" name="Объект 4">
            <a:extLst>
              <a:ext uri="{FF2B5EF4-FFF2-40B4-BE49-F238E27FC236}">
                <a16:creationId xmlns:a16="http://schemas.microsoft.com/office/drawing/2014/main" id="{CA068A40-13AE-62FD-EC22-EA8263C7C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294" y="1955901"/>
            <a:ext cx="1918219" cy="1918219"/>
          </a:xfrm>
          <a:prstGeom prst="rect">
            <a:avLst/>
          </a:prstGeom>
        </p:spPr>
      </p:pic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5A60CBCC-ED7A-1C15-A7F6-67A6FF132B72}"/>
              </a:ext>
            </a:extLst>
          </p:cNvPr>
          <p:cNvSpPr/>
          <p:nvPr/>
        </p:nvSpPr>
        <p:spPr>
          <a:xfrm>
            <a:off x="6806141" y="1127108"/>
            <a:ext cx="2034745" cy="676616"/>
          </a:xfrm>
          <a:custGeom>
            <a:avLst/>
            <a:gdLst>
              <a:gd name="connsiteX0" fmla="*/ 0 w 2034745"/>
              <a:gd name="connsiteY0" fmla="*/ 676616 h 676616"/>
              <a:gd name="connsiteX1" fmla="*/ 1342767 w 2034745"/>
              <a:gd name="connsiteY1" fmla="*/ 1113 h 676616"/>
              <a:gd name="connsiteX2" fmla="*/ 2034745 w 2034745"/>
              <a:gd name="connsiteY2" fmla="*/ 503621 h 676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34745" h="676616">
                <a:moveTo>
                  <a:pt x="0" y="676616"/>
                </a:moveTo>
                <a:cubicBezTo>
                  <a:pt x="501821" y="353280"/>
                  <a:pt x="1003643" y="29945"/>
                  <a:pt x="1342767" y="1113"/>
                </a:cubicBezTo>
                <a:cubicBezTo>
                  <a:pt x="1681891" y="-27719"/>
                  <a:pt x="1908432" y="513232"/>
                  <a:pt x="2034745" y="503621"/>
                </a:cubicBezTo>
              </a:path>
            </a:pathLst>
          </a:cu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B34DDA-D232-AD51-3533-878F1C006BEF}"/>
              </a:ext>
            </a:extLst>
          </p:cNvPr>
          <p:cNvSpPr txBox="1"/>
          <p:nvPr/>
        </p:nvSpPr>
        <p:spPr>
          <a:xfrm>
            <a:off x="8939742" y="1349812"/>
            <a:ext cx="293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anose="00000800000000000000" pitchFamily="2" charset="-52"/>
              </a:rPr>
              <a:t>Сайт Республики Северная Осетия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ABD836E-48DD-ED34-C19D-3583757519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431" y="854513"/>
            <a:ext cx="4463899" cy="355877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3106F12-9462-1764-9C96-88A1ABD939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431" y="4565468"/>
            <a:ext cx="3598926" cy="217470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E15D795-4B1C-31E9-C1DD-F1F54DFE0E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5789" y="4565468"/>
            <a:ext cx="5852666" cy="217470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EFA4AA7-69CC-CC35-25A4-7614DAAC74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26485" y="3240474"/>
            <a:ext cx="2037484" cy="348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4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EBFE2-96D3-C191-C2E1-FB8A7D66C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B33B73D-E054-FEF6-F7B6-5B40F0CB5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lnSpc>
                <a:spcPct val="150000"/>
              </a:lnSpc>
            </a:pPr>
            <a:endParaRPr lang="ru-RU" dirty="0"/>
          </a:p>
        </p:txBody>
      </p:sp>
      <p:sp>
        <p:nvSpPr>
          <p:cNvPr id="18" name="Надпись 17">
            <a:extLst>
              <a:ext uri="{FF2B5EF4-FFF2-40B4-BE49-F238E27FC236}">
                <a16:creationId xmlns:a16="http://schemas.microsoft.com/office/drawing/2014/main" id="{90E3C492-1F17-3FBD-38C0-E1C1724AEBA7}"/>
              </a:ext>
            </a:extLst>
          </p:cNvPr>
          <p:cNvSpPr txBox="1"/>
          <p:nvPr/>
        </p:nvSpPr>
        <p:spPr>
          <a:xfrm>
            <a:off x="1766848" y="134869"/>
            <a:ext cx="8658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32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АНАЛИЗ ОФИЦИАЛЬНОГО САЙТА</a:t>
            </a:r>
            <a:endParaRPr lang="ru-RU" sz="2000" dirty="0">
              <a:solidFill>
                <a:schemeClr val="accent1"/>
              </a:solidFill>
              <a:latin typeface="Arial Black" panose="020B0A04020102020204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6CF7123-C03B-D0FC-E997-8FAAD39A0E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727" r="11925"/>
          <a:stretch>
            <a:fillRect/>
          </a:stretch>
        </p:blipFill>
        <p:spPr>
          <a:xfrm>
            <a:off x="3344562" y="1072392"/>
            <a:ext cx="8745744" cy="523916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4AF3B7A-469A-6360-E62C-6FDC4ADA9B3C}"/>
              </a:ext>
            </a:extLst>
          </p:cNvPr>
          <p:cNvSpPr txBox="1"/>
          <p:nvPr/>
        </p:nvSpPr>
        <p:spPr>
          <a:xfrm>
            <a:off x="101694" y="1072392"/>
            <a:ext cx="3253946" cy="4297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C2500"/>
                </a:solidFill>
                <a:latin typeface="Montserrat" panose="00000800000000000000" pitchFamily="2" charset="-52"/>
              </a:rPr>
              <a:t>Главная страница</a:t>
            </a:r>
          </a:p>
          <a:p>
            <a:endParaRPr lang="ru-RU" dirty="0">
              <a:solidFill>
                <a:srgbClr val="FC2500"/>
              </a:solidFill>
              <a:latin typeface="Montserrat" panose="00000800000000000000" pitchFamily="2" charset="-5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Montserrat" panose="00000800000000000000" pitchFamily="2" charset="-52"/>
              </a:rPr>
              <a:t>Акценты на важных мероприятиях ближайших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Montserrat" panose="00000800000000000000" pitchFamily="2" charset="-52"/>
              </a:rPr>
              <a:t>Отчеты о мероприятиях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Montserrat" panose="00000800000000000000" pitchFamily="2" charset="-52"/>
              </a:rPr>
              <a:t>Электронная приемная на видном месте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Montserrat" panose="00000800000000000000" pitchFamily="2" charset="-52"/>
              </a:rPr>
              <a:t>Поиск по сайту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Montserrat" panose="00000800000000000000" pitchFamily="2" charset="-52"/>
              </a:rPr>
              <a:t>Все связанные сайты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Montserrat" panose="00000800000000000000" pitchFamily="2" charset="-52"/>
              </a:rPr>
              <a:t>Версия для слабовидящих</a:t>
            </a:r>
          </a:p>
        </p:txBody>
      </p:sp>
    </p:spTree>
    <p:extLst>
      <p:ext uri="{BB962C8B-B14F-4D97-AF65-F5344CB8AC3E}">
        <p14:creationId xmlns:p14="http://schemas.microsoft.com/office/powerpoint/2010/main" val="304704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DDEE2-8478-E26E-923B-491613D34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Надпись 17">
            <a:extLst>
              <a:ext uri="{FF2B5EF4-FFF2-40B4-BE49-F238E27FC236}">
                <a16:creationId xmlns:a16="http://schemas.microsoft.com/office/drawing/2014/main" id="{49677F47-4063-59FA-2102-A06DEB3FD4FC}"/>
              </a:ext>
            </a:extLst>
          </p:cNvPr>
          <p:cNvSpPr txBox="1"/>
          <p:nvPr/>
        </p:nvSpPr>
        <p:spPr>
          <a:xfrm>
            <a:off x="1766848" y="134869"/>
            <a:ext cx="8658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32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АНАЛИЗ ОФИЦИАЛЬНОГО САЙТА</a:t>
            </a:r>
            <a:endParaRPr lang="ru-RU" sz="2000" dirty="0">
              <a:solidFill>
                <a:schemeClr val="accent1"/>
              </a:solidFill>
              <a:latin typeface="Arial Black" panose="020B0A04020102020204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D8E6D5-E8D9-F354-CAC5-EA2148043BF8}"/>
              </a:ext>
            </a:extLst>
          </p:cNvPr>
          <p:cNvSpPr txBox="1"/>
          <p:nvPr/>
        </p:nvSpPr>
        <p:spPr>
          <a:xfrm>
            <a:off x="101694" y="1072392"/>
            <a:ext cx="3253946" cy="4297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C2500"/>
                </a:solidFill>
                <a:latin typeface="Montserrat" panose="00000800000000000000" pitchFamily="2" charset="-52"/>
              </a:rPr>
              <a:t>Главная страница</a:t>
            </a:r>
          </a:p>
          <a:p>
            <a:endParaRPr lang="ru-RU" dirty="0">
              <a:solidFill>
                <a:srgbClr val="FC2500"/>
              </a:solidFill>
              <a:latin typeface="Montserrat" panose="00000800000000000000" pitchFamily="2" charset="-5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Montserrat" panose="00000800000000000000" pitchFamily="2" charset="-52"/>
              </a:rPr>
              <a:t>Акценты на важных мероприятиях ближайших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Montserrat" panose="00000800000000000000" pitchFamily="2" charset="-52"/>
              </a:rPr>
              <a:t>Отчеты о мероприятиях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Montserrat" panose="00000800000000000000" pitchFamily="2" charset="-52"/>
              </a:rPr>
              <a:t>Электронная приемная на видном месте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Montserrat" panose="00000800000000000000" pitchFamily="2" charset="-52"/>
              </a:rPr>
              <a:t>Поиск по сайту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Montserrat" panose="00000800000000000000" pitchFamily="2" charset="-52"/>
              </a:rPr>
              <a:t>Все связанные сайты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Montserrat" panose="00000800000000000000" pitchFamily="2" charset="-52"/>
              </a:rPr>
              <a:t>Версия для слабовидящих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6A00D42-2AF3-0FC5-1BB9-53C4C27F9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30" y="884535"/>
            <a:ext cx="3758888" cy="508771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CBD522-4779-009F-F07A-E6E02900BC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3918" y="1412080"/>
            <a:ext cx="2502682" cy="468373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29A6F0-3C1B-4EF4-BB18-0C58DA83CB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342790"/>
            <a:ext cx="1895586" cy="462945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E3BA37-D3A4-F387-7C1F-6EE1680167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6291" y="1342790"/>
            <a:ext cx="4078393" cy="4951169"/>
          </a:xfrm>
          <a:prstGeom prst="rect">
            <a:avLst/>
          </a:prstGeom>
        </p:spPr>
      </p:pic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52D2174D-3232-C6E4-725C-49002D2900E1}"/>
              </a:ext>
            </a:extLst>
          </p:cNvPr>
          <p:cNvSpPr/>
          <p:nvPr/>
        </p:nvSpPr>
        <p:spPr>
          <a:xfrm>
            <a:off x="8328084" y="823783"/>
            <a:ext cx="1483181" cy="406239"/>
          </a:xfrm>
          <a:custGeom>
            <a:avLst/>
            <a:gdLst>
              <a:gd name="connsiteX0" fmla="*/ 1576497 w 1576497"/>
              <a:gd name="connsiteY0" fmla="*/ 634314 h 634314"/>
              <a:gd name="connsiteX1" fmla="*/ 3070 w 1576497"/>
              <a:gd name="connsiteY1" fmla="*/ 131806 h 634314"/>
              <a:gd name="connsiteX2" fmla="*/ 1164605 w 1576497"/>
              <a:gd name="connsiteY2" fmla="*/ 0 h 634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76497" h="634314">
                <a:moveTo>
                  <a:pt x="1576497" y="634314"/>
                </a:moveTo>
                <a:cubicBezTo>
                  <a:pt x="824108" y="435919"/>
                  <a:pt x="71719" y="237525"/>
                  <a:pt x="3070" y="131806"/>
                </a:cubicBezTo>
                <a:cubicBezTo>
                  <a:pt x="-65579" y="26087"/>
                  <a:pt x="1038292" y="41189"/>
                  <a:pt x="1164605" y="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68F8C-1232-D109-DEAF-05E9B13F1FF5}"/>
              </a:ext>
            </a:extLst>
          </p:cNvPr>
          <p:cNvSpPr txBox="1"/>
          <p:nvPr/>
        </p:nvSpPr>
        <p:spPr>
          <a:xfrm>
            <a:off x="9494108" y="685283"/>
            <a:ext cx="25928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FC2500"/>
                </a:solidFill>
                <a:latin typeface="Montserrat" panose="00000800000000000000" pitchFamily="2" charset="-52"/>
              </a:rPr>
              <a:t>Интерактивные элементы</a:t>
            </a:r>
          </a:p>
        </p:txBody>
      </p:sp>
    </p:spTree>
    <p:extLst>
      <p:ext uri="{BB962C8B-B14F-4D97-AF65-F5344CB8AC3E}">
        <p14:creationId xmlns:p14="http://schemas.microsoft.com/office/powerpoint/2010/main" val="387475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FD5D4-A7F5-2C25-A70A-C44CC7877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Надпись 17">
            <a:extLst>
              <a:ext uri="{FF2B5EF4-FFF2-40B4-BE49-F238E27FC236}">
                <a16:creationId xmlns:a16="http://schemas.microsoft.com/office/drawing/2014/main" id="{851430EB-E6F8-6EA1-95A8-FE016710CC9C}"/>
              </a:ext>
            </a:extLst>
          </p:cNvPr>
          <p:cNvSpPr txBox="1"/>
          <p:nvPr/>
        </p:nvSpPr>
        <p:spPr>
          <a:xfrm>
            <a:off x="2136533" y="202950"/>
            <a:ext cx="731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32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ВИЗУАЛ И НАВИГАЦИЯ САЙТА</a:t>
            </a:r>
            <a:endParaRPr lang="ru-RU" sz="2000" dirty="0">
              <a:solidFill>
                <a:schemeClr val="accent1"/>
              </a:solidFill>
              <a:latin typeface="Arial Black" panose="020B0A04020102020204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4374E2E-154C-B717-4736-371EE384F870}"/>
              </a:ext>
            </a:extLst>
          </p:cNvPr>
          <p:cNvSpPr/>
          <p:nvPr/>
        </p:nvSpPr>
        <p:spPr>
          <a:xfrm>
            <a:off x="502175" y="4669634"/>
            <a:ext cx="4973967" cy="162627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 rtl="0">
              <a:lnSpc>
                <a:spcPct val="120000"/>
              </a:lnSpc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Столица – Владикавказ</a:t>
            </a:r>
          </a:p>
          <a:p>
            <a:pPr algn="just" rtl="0">
              <a:lnSpc>
                <a:spcPct val="120000"/>
              </a:lnSpc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Регион на юге России, на северном склоне Большого Кавказа</a:t>
            </a:r>
          </a:p>
          <a:p>
            <a:pPr algn="just" rtl="0">
              <a:lnSpc>
                <a:spcPct val="120000"/>
              </a:lnSpc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Важный транзитный и культурный узел </a:t>
            </a:r>
          </a:p>
          <a:p>
            <a:pPr algn="just" rtl="0">
              <a:lnSpc>
                <a:spcPct val="120000"/>
              </a:lnSpc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Население  - 687,4 тыс. человек, высокая плотность населения (5-е по РФ)</a:t>
            </a:r>
          </a:p>
          <a:p>
            <a:pPr algn="just" rtl="0">
              <a:lnSpc>
                <a:spcPct val="120000"/>
              </a:lnSpc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Государственный язык: русский и осетинский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DA22909-9773-F162-87A0-B04F7D0DB050}"/>
              </a:ext>
            </a:extLst>
          </p:cNvPr>
          <p:cNvSpPr/>
          <p:nvPr/>
        </p:nvSpPr>
        <p:spPr>
          <a:xfrm>
            <a:off x="6806141" y="4666125"/>
            <a:ext cx="4973967" cy="188481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 rtl="0">
              <a:lnSpc>
                <a:spcPct val="120000"/>
              </a:lnSpc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Экономика: промышленность и сельское хозяйство, растущая сфера туризма и сферы услуг</a:t>
            </a:r>
          </a:p>
          <a:p>
            <a:pPr algn="just" rtl="0">
              <a:lnSpc>
                <a:spcPct val="120000"/>
              </a:lnSpc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Развитая транспортная инфраструктура: Трасса З-217 «Кавказ», ж/д сообщение, аэропорт</a:t>
            </a:r>
          </a:p>
          <a:p>
            <a:pPr algn="just" rtl="0">
              <a:lnSpc>
                <a:spcPct val="120000"/>
              </a:lnSpc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  <a:t>Богатое культурное наследие (аланская и кавказские традиции, формируют сильный визуальный и символический образ территории)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24564E-EAF0-3B5A-0AB4-DE90896E0C3F}"/>
              </a:ext>
            </a:extLst>
          </p:cNvPr>
          <p:cNvSpPr txBox="1"/>
          <p:nvPr/>
        </p:nvSpPr>
        <p:spPr>
          <a:xfrm>
            <a:off x="8939742" y="1349812"/>
            <a:ext cx="293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anose="00000800000000000000" pitchFamily="2" charset="-52"/>
              </a:rPr>
              <a:t>Сайт Республики Северная Осетия </a:t>
            </a:r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FC5C92CA-BF72-D737-020D-A739A0C52393}"/>
              </a:ext>
            </a:extLst>
          </p:cNvPr>
          <p:cNvSpPr/>
          <p:nvPr/>
        </p:nvSpPr>
        <p:spPr>
          <a:xfrm>
            <a:off x="4016526" y="5218468"/>
            <a:ext cx="900468" cy="577156"/>
          </a:xfrm>
          <a:custGeom>
            <a:avLst/>
            <a:gdLst>
              <a:gd name="connsiteX0" fmla="*/ 900468 w 900468"/>
              <a:gd name="connsiteY0" fmla="*/ 0 h 577156"/>
              <a:gd name="connsiteX1" fmla="*/ 373247 w 900468"/>
              <a:gd name="connsiteY1" fmla="*/ 107092 h 577156"/>
              <a:gd name="connsiteX2" fmla="*/ 694522 w 900468"/>
              <a:gd name="connsiteY2" fmla="*/ 378941 h 577156"/>
              <a:gd name="connsiteX3" fmla="*/ 93160 w 900468"/>
              <a:gd name="connsiteY3" fmla="*/ 576649 h 577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468" h="577156">
                <a:moveTo>
                  <a:pt x="900468" y="0"/>
                </a:moveTo>
                <a:cubicBezTo>
                  <a:pt x="654019" y="21967"/>
                  <a:pt x="407571" y="43935"/>
                  <a:pt x="373247" y="107092"/>
                </a:cubicBezTo>
                <a:cubicBezTo>
                  <a:pt x="338923" y="170249"/>
                  <a:pt x="741203" y="300682"/>
                  <a:pt x="694522" y="378941"/>
                </a:cubicBezTo>
                <a:cubicBezTo>
                  <a:pt x="647841" y="457200"/>
                  <a:pt x="-294018" y="586260"/>
                  <a:pt x="93160" y="576649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45F34A-4678-ACCB-A8A6-19398736635B}"/>
              </a:ext>
            </a:extLst>
          </p:cNvPr>
          <p:cNvSpPr txBox="1"/>
          <p:nvPr/>
        </p:nvSpPr>
        <p:spPr>
          <a:xfrm>
            <a:off x="278025" y="804458"/>
            <a:ext cx="25928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Montserrat" panose="00000800000000000000" pitchFamily="2" charset="-52"/>
              </a:rPr>
              <a:t>Основные цвета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D7060CF-9E05-D05C-BF74-B51DFEFCA640}"/>
              </a:ext>
            </a:extLst>
          </p:cNvPr>
          <p:cNvSpPr/>
          <p:nvPr/>
        </p:nvSpPr>
        <p:spPr>
          <a:xfrm>
            <a:off x="278025" y="1321896"/>
            <a:ext cx="667265" cy="667265"/>
          </a:xfrm>
          <a:prstGeom prst="rect">
            <a:avLst/>
          </a:prstGeom>
          <a:solidFill>
            <a:srgbClr val="FC25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8BE2850-9BEA-B19C-21E1-846B223C795A}"/>
              </a:ext>
            </a:extLst>
          </p:cNvPr>
          <p:cNvSpPr/>
          <p:nvPr/>
        </p:nvSpPr>
        <p:spPr>
          <a:xfrm>
            <a:off x="1226405" y="1321895"/>
            <a:ext cx="667265" cy="667265"/>
          </a:xfrm>
          <a:prstGeom prst="rect">
            <a:avLst/>
          </a:prstGeom>
          <a:solidFill>
            <a:srgbClr val="FECF1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CF2FBD9-BB40-DDF3-C060-14C5988B7E57}"/>
              </a:ext>
            </a:extLst>
          </p:cNvPr>
          <p:cNvSpPr/>
          <p:nvPr/>
        </p:nvSpPr>
        <p:spPr>
          <a:xfrm>
            <a:off x="2190572" y="1321895"/>
            <a:ext cx="667265" cy="667265"/>
          </a:xfrm>
          <a:prstGeom prst="rect">
            <a:avLst/>
          </a:prstGeom>
          <a:solidFill>
            <a:srgbClr val="F0F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58ECA76-DC44-D81D-C0A4-191B74326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6014" y="882706"/>
            <a:ext cx="2878059" cy="1106454"/>
          </a:xfrm>
          <a:prstGeom prst="rect">
            <a:avLst/>
          </a:prstGeom>
        </p:spPr>
      </p:pic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9B1723FC-DA8D-63DA-F86A-A37EAA366634}"/>
              </a:ext>
            </a:extLst>
          </p:cNvPr>
          <p:cNvSpPr/>
          <p:nvPr/>
        </p:nvSpPr>
        <p:spPr>
          <a:xfrm rot="13454267">
            <a:off x="7205564" y="1087379"/>
            <a:ext cx="1005014" cy="473907"/>
          </a:xfrm>
          <a:custGeom>
            <a:avLst/>
            <a:gdLst>
              <a:gd name="connsiteX0" fmla="*/ 900468 w 900468"/>
              <a:gd name="connsiteY0" fmla="*/ 0 h 577156"/>
              <a:gd name="connsiteX1" fmla="*/ 373247 w 900468"/>
              <a:gd name="connsiteY1" fmla="*/ 107092 h 577156"/>
              <a:gd name="connsiteX2" fmla="*/ 694522 w 900468"/>
              <a:gd name="connsiteY2" fmla="*/ 378941 h 577156"/>
              <a:gd name="connsiteX3" fmla="*/ 93160 w 900468"/>
              <a:gd name="connsiteY3" fmla="*/ 576649 h 577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0468" h="577156">
                <a:moveTo>
                  <a:pt x="900468" y="0"/>
                </a:moveTo>
                <a:cubicBezTo>
                  <a:pt x="654019" y="21967"/>
                  <a:pt x="407571" y="43935"/>
                  <a:pt x="373247" y="107092"/>
                </a:cubicBezTo>
                <a:cubicBezTo>
                  <a:pt x="338923" y="170249"/>
                  <a:pt x="741203" y="300682"/>
                  <a:pt x="694522" y="378941"/>
                </a:cubicBezTo>
                <a:cubicBezTo>
                  <a:pt x="647841" y="457200"/>
                  <a:pt x="-294018" y="586260"/>
                  <a:pt x="93160" y="576649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BAA7F3F-7AAB-CEA6-2309-B3840F71DD7D}"/>
              </a:ext>
            </a:extLst>
          </p:cNvPr>
          <p:cNvSpPr txBox="1"/>
          <p:nvPr/>
        </p:nvSpPr>
        <p:spPr>
          <a:xfrm rot="10800000" flipV="1">
            <a:off x="5005515" y="801737"/>
            <a:ext cx="2746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FC2500"/>
                </a:solidFill>
                <a:latin typeface="Montserrat" panose="00000800000000000000" pitchFamily="2" charset="-52"/>
              </a:rPr>
              <a:t>Поиск по сайту и документам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601F6E8-4E7D-2186-0C41-6E31D1D072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727" r="11925"/>
          <a:stretch>
            <a:fillRect/>
          </a:stretch>
        </p:blipFill>
        <p:spPr>
          <a:xfrm>
            <a:off x="316086" y="2168043"/>
            <a:ext cx="4793469" cy="287154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015EB34-C2AE-3F51-7607-D75C673E10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9555" y="2141505"/>
            <a:ext cx="5458882" cy="278813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2A699D9-AF30-5183-C51C-C4C57EE6E4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5515" y="5154480"/>
            <a:ext cx="7068795" cy="158396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2C0AE92-BC3B-5368-4C38-4237873E52B6}"/>
              </a:ext>
            </a:extLst>
          </p:cNvPr>
          <p:cNvSpPr txBox="1"/>
          <p:nvPr/>
        </p:nvSpPr>
        <p:spPr>
          <a:xfrm rot="10800000" flipV="1">
            <a:off x="880843" y="5530961"/>
            <a:ext cx="30471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FC2500"/>
                </a:solidFill>
                <a:latin typeface="Montserrat" panose="00000800000000000000" pitchFamily="2" charset="-52"/>
              </a:rPr>
              <a:t>Основной вид сайта вид и настройка для слабовидящих</a:t>
            </a:r>
          </a:p>
        </p:txBody>
      </p:sp>
    </p:spTree>
    <p:extLst>
      <p:ext uri="{BB962C8B-B14F-4D97-AF65-F5344CB8AC3E}">
        <p14:creationId xmlns:p14="http://schemas.microsoft.com/office/powerpoint/2010/main" val="370984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6F6A3AC-DB2F-F732-C63D-8CB5B73274E8}"/>
              </a:ext>
            </a:extLst>
          </p:cNvPr>
          <p:cNvGraphicFramePr>
            <a:graphicFrameLocks noGrp="1"/>
          </p:cNvGraphicFramePr>
          <p:nvPr/>
        </p:nvGraphicFramePr>
        <p:xfrm>
          <a:off x="238897" y="313016"/>
          <a:ext cx="11714205" cy="6231968"/>
        </p:xfrm>
        <a:graphic>
          <a:graphicData uri="http://schemas.openxmlformats.org/drawingml/2006/table">
            <a:tbl>
              <a:tblPr>
                <a:tableStyleId>{5202B0CA-FC54-4496-8BCA-5EF66A818D29}</a:tableStyleId>
              </a:tblPr>
              <a:tblGrid>
                <a:gridCol w="2359495">
                  <a:extLst>
                    <a:ext uri="{9D8B030D-6E8A-4147-A177-3AD203B41FA5}">
                      <a16:colId xmlns:a16="http://schemas.microsoft.com/office/drawing/2014/main" val="3408678191"/>
                    </a:ext>
                  </a:extLst>
                </a:gridCol>
                <a:gridCol w="2764441">
                  <a:extLst>
                    <a:ext uri="{9D8B030D-6E8A-4147-A177-3AD203B41FA5}">
                      <a16:colId xmlns:a16="http://schemas.microsoft.com/office/drawing/2014/main" val="738287525"/>
                    </a:ext>
                  </a:extLst>
                </a:gridCol>
                <a:gridCol w="6590269">
                  <a:extLst>
                    <a:ext uri="{9D8B030D-6E8A-4147-A177-3AD203B41FA5}">
                      <a16:colId xmlns:a16="http://schemas.microsoft.com/office/drawing/2014/main" val="3498531696"/>
                    </a:ext>
                  </a:extLst>
                </a:gridCol>
              </a:tblGrid>
              <a:tr h="512487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 b="1" dirty="0">
                          <a:effectLst/>
                        </a:rPr>
                        <a:t>Критерий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100" b="1" dirty="0">
                          <a:effectLst/>
                        </a:rPr>
                        <a:t>Официальный портал Республики Северная Осетия-Алания </a:t>
                      </a:r>
                      <a:r>
                        <a:rPr lang="ru-RU" sz="1100" b="1" dirty="0">
                          <a:effectLst/>
                          <a:hlinkClick r:id="rId3"/>
                        </a:rPr>
                        <a:t>https://alania.gov.ru/</a:t>
                      </a:r>
                      <a:endParaRPr lang="ru-RU" sz="1100" b="1" dirty="0">
                        <a:effectLst/>
                      </a:endParaRPr>
                    </a:p>
                    <a:p>
                      <a:pPr rtl="0" fontAlgn="ctr">
                        <a:buNone/>
                      </a:pPr>
                      <a:r>
                        <a:rPr lang="ru-RU" sz="1100" b="1" dirty="0">
                          <a:effectLst/>
                        </a:rPr>
                        <a:t>Оценка от 1 до 5</a:t>
                      </a:r>
                      <a:endParaRPr lang="ru-RU" sz="1200" b="1" dirty="0">
                        <a:effectLst/>
                      </a:endParaRP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 b="1" dirty="0">
                          <a:effectLst/>
                        </a:rPr>
                        <a:t>Комментарий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610980"/>
                  </a:ext>
                </a:extLst>
              </a:tr>
              <a:tr h="374191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 dirty="0">
                          <a:effectLst/>
                        </a:rPr>
                        <a:t>Удобство сайта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ru-RU" sz="1100" dirty="0">
                          <a:solidFill>
                            <a:srgbClr val="333333"/>
                          </a:solidFill>
                          <a:effectLst/>
                        </a:rPr>
                        <a:t>1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>
                          <a:effectLst/>
                        </a:rPr>
                        <a:t>Неудобная навигация по сайту. Все блоки находятся в скрытом меню слева, не сразу понятно на что нажимать и куда эта плашка будет вести. 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80304"/>
                  </a:ext>
                </a:extLst>
              </a:tr>
              <a:tr h="617439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>
                          <a:effectLst/>
                        </a:rPr>
                        <a:t>Наименование, структура, контакты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ru-RU" sz="1100">
                          <a:solidFill>
                            <a:srgbClr val="333333"/>
                          </a:solidFill>
                          <a:effectLst/>
                        </a:rPr>
                        <a:t>3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 dirty="0">
                          <a:effectLst/>
                        </a:rPr>
                        <a:t>Имеется полная контактная информация у Парламента и Администрации, у муниципальных образований нет. Нет чата поддержки, но есть электронная приемная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5495486"/>
                  </a:ext>
                </a:extLst>
              </a:tr>
              <a:tr h="472964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>
                          <a:effectLst/>
                        </a:rPr>
                        <a:t>Руководство, полномочия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ru-RU" sz="1100" dirty="0">
                          <a:solidFill>
                            <a:srgbClr val="333333"/>
                          </a:solidFill>
                          <a:effectLst/>
                        </a:rPr>
                        <a:t>5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 dirty="0">
                          <a:effectLst/>
                        </a:rPr>
                        <a:t>На портале есть разделы "Глава", имеющий полную информацию о полномочиях и раздел "Парламент", ведущий на отдельный сайт, где можно найти нужную информацию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0146113"/>
                  </a:ext>
                </a:extLst>
              </a:tr>
              <a:tr h="494270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>
                          <a:effectLst/>
                        </a:rPr>
                        <a:t>Описание полномочий органов и подразделений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ru-RU" sz="1100" dirty="0">
                          <a:solidFill>
                            <a:srgbClr val="333333"/>
                          </a:solidFill>
                          <a:effectLst/>
                        </a:rPr>
                        <a:t>5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>
                          <a:effectLst/>
                        </a:rPr>
                        <a:t>В разделах "Глава", "Парламент", "Администрация", "Правительство" есть подразделы, описывающие полномочия властей с соответствующими документами 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4757185"/>
                  </a:ext>
                </a:extLst>
              </a:tr>
              <a:tr h="543697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>
                          <a:effectLst/>
                        </a:rPr>
                        <a:t>Пресс-релизы, новости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ru-RU" sz="1100" dirty="0">
                          <a:solidFill>
                            <a:srgbClr val="333333"/>
                          </a:solidFill>
                          <a:effectLst/>
                        </a:rPr>
                        <a:t>4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>
                          <a:effectLst/>
                        </a:rPr>
                        <a:t>Для каждого органа власти представлена отдельная новостная лента. На главной странице самая актуальная информация о событиях за последний день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6618670"/>
                  </a:ext>
                </a:extLst>
              </a:tr>
              <a:tr h="413334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>
                          <a:effectLst/>
                        </a:rPr>
                        <a:t>Открытые данные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ru-RU" sz="1200">
                          <a:effectLst/>
                        </a:rPr>
                        <a:t>4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>
                          <a:effectLst/>
                        </a:rPr>
                        <a:t>Есть раздел с документами и данными, но найти что-то определенное тяжело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6637810"/>
                  </a:ext>
                </a:extLst>
              </a:tr>
              <a:tr h="821542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>
                          <a:effectLst/>
                        </a:rPr>
                        <a:t>Информация о жизни/ событийность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ru-RU" sz="1200">
                          <a:effectLst/>
                        </a:rPr>
                        <a:t>2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 dirty="0">
                          <a:effectLst/>
                        </a:rPr>
                        <a:t>В разделе "Республика" можно найти подразделы по разным сферам. Информация о них представляет собой тексты, похожие на статьи. События найти можно при помощи поиска по сайту (события подразумевают под собой отчет или заседание)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574661"/>
                  </a:ext>
                </a:extLst>
              </a:tr>
              <a:tr h="742042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>
                          <a:effectLst/>
                        </a:rPr>
                        <a:t>Обращения граждан, обратная связь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ru-RU" sz="1100">
                          <a:solidFill>
                            <a:srgbClr val="333333"/>
                          </a:solidFill>
                          <a:effectLst/>
                        </a:rPr>
                        <a:t>3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>
                          <a:effectLst/>
                        </a:rPr>
                        <a:t>Активная кнопка "отправить сообщение" и отдельный раздел под обращения. В конце каждой страницы есть блок "Возникли проблемы?". Но обращения рассматривают долго (в течение 30 дней)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9113902"/>
                  </a:ext>
                </a:extLst>
              </a:tr>
              <a:tr h="413334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>
                          <a:effectLst/>
                        </a:rPr>
                        <a:t>Визуал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ru-RU" sz="1200">
                          <a:effectLst/>
                        </a:rPr>
                        <a:t>1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 dirty="0">
                          <a:effectLst/>
                        </a:rPr>
                        <a:t>Визуально не притягивает, дизайн очень простенький, нет акцентов, легко потеряться на сайте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0507395"/>
                  </a:ext>
                </a:extLst>
              </a:tr>
              <a:tr h="413334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>
                          <a:effectLst/>
                        </a:rPr>
                        <a:t>Использование фото, видео, медиа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ru-RU" sz="1200">
                          <a:effectLst/>
                        </a:rPr>
                        <a:t>2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>
                          <a:effectLst/>
                        </a:rPr>
                        <a:t>Используются только фотографии на обложках новостей и разделов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3505679"/>
                  </a:ext>
                </a:extLst>
              </a:tr>
              <a:tr h="413334"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>
                          <a:effectLst/>
                        </a:rPr>
                        <a:t>Наличие маркетинговых компонетов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ru-RU" sz="1200">
                          <a:effectLst/>
                        </a:rPr>
                        <a:t>1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buNone/>
                      </a:pPr>
                      <a:r>
                        <a:rPr lang="ru-RU" sz="1200" dirty="0">
                          <a:effectLst/>
                        </a:rPr>
                        <a:t>Их нет</a:t>
                      </a:r>
                    </a:p>
                  </a:txBody>
                  <a:tcPr marL="4019" marR="4019" marT="2679" marB="26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6176019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E98BD5-2834-259D-3393-41ACFE3682C2}"/>
              </a:ext>
            </a:extLst>
          </p:cNvPr>
          <p:cNvSpPr/>
          <p:nvPr/>
        </p:nvSpPr>
        <p:spPr>
          <a:xfrm>
            <a:off x="156519" y="6544984"/>
            <a:ext cx="1079157" cy="313016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192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AEA97-5A50-0DAF-5CDB-2239EDA56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9DDDA38-E204-F6F1-A37A-C7126E1A1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lnSpc>
                <a:spcPct val="150000"/>
              </a:lnSpc>
            </a:pPr>
            <a:endParaRPr lang="ru-RU" dirty="0"/>
          </a:p>
        </p:txBody>
      </p:sp>
      <p:sp>
        <p:nvSpPr>
          <p:cNvPr id="18" name="Надпись 17">
            <a:extLst>
              <a:ext uri="{FF2B5EF4-FFF2-40B4-BE49-F238E27FC236}">
                <a16:creationId xmlns:a16="http://schemas.microsoft.com/office/drawing/2014/main" id="{5B4FC34C-8DAE-4C31-8164-C2B72441609D}"/>
              </a:ext>
            </a:extLst>
          </p:cNvPr>
          <p:cNvSpPr txBox="1"/>
          <p:nvPr/>
        </p:nvSpPr>
        <p:spPr>
          <a:xfrm>
            <a:off x="3613324" y="118607"/>
            <a:ext cx="4965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32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СОЦИАЛЬНЫЕ СЕТИ</a:t>
            </a:r>
            <a:endParaRPr lang="ru-RU" sz="2000" dirty="0">
              <a:solidFill>
                <a:schemeClr val="accent1"/>
              </a:solidFill>
              <a:latin typeface="Arial Black" panose="020B0A04020102020204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841386-EE5B-6753-4452-380A8776E2C3}"/>
              </a:ext>
            </a:extLst>
          </p:cNvPr>
          <p:cNvSpPr txBox="1"/>
          <p:nvPr/>
        </p:nvSpPr>
        <p:spPr>
          <a:xfrm>
            <a:off x="2480415" y="5083685"/>
            <a:ext cx="1887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Montserrat" panose="00000800000000000000" pitchFamily="2" charset="-52"/>
              </a:rPr>
              <a:t>ВК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D4F54E-90CA-8A90-A175-BFFC869F583D}"/>
              </a:ext>
            </a:extLst>
          </p:cNvPr>
          <p:cNvSpPr txBox="1"/>
          <p:nvPr/>
        </p:nvSpPr>
        <p:spPr>
          <a:xfrm rot="10800000" flipV="1">
            <a:off x="4631760" y="5083685"/>
            <a:ext cx="1999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FC2500"/>
                </a:solidFill>
                <a:latin typeface="Montserrat" panose="00000800000000000000" pitchFamily="2" charset="-52"/>
              </a:rPr>
              <a:t>Одноклассники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01E52B-5A5B-9074-38B7-BC191409514A}"/>
              </a:ext>
            </a:extLst>
          </p:cNvPr>
          <p:cNvSpPr txBox="1"/>
          <p:nvPr/>
        </p:nvSpPr>
        <p:spPr>
          <a:xfrm rot="10800000" flipV="1">
            <a:off x="379976" y="5083685"/>
            <a:ext cx="18368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FC2500"/>
                </a:solidFill>
                <a:latin typeface="Montserrat" panose="00000800000000000000" pitchFamily="2" charset="-52"/>
              </a:rPr>
              <a:t>ТГК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80DA880-B1E3-4F69-E4B1-2B518B2E3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976" y="927492"/>
            <a:ext cx="1837067" cy="39855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E9B41FE-9AA2-7777-7BB4-11A2F044B7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868" y="927492"/>
            <a:ext cx="1837067" cy="398550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23F2664-2E45-7451-BE20-0F5A32AEA5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1760" y="900784"/>
            <a:ext cx="1837067" cy="398550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BA4FBE0-8C7E-2D39-2FCB-E41316849D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7652" y="900783"/>
            <a:ext cx="1837067" cy="398550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B050655-B2D8-2B07-5CCF-7F883703245E}"/>
              </a:ext>
            </a:extLst>
          </p:cNvPr>
          <p:cNvSpPr txBox="1"/>
          <p:nvPr/>
        </p:nvSpPr>
        <p:spPr>
          <a:xfrm>
            <a:off x="6732199" y="5083685"/>
            <a:ext cx="1887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Montserrat" panose="00000800000000000000" pitchFamily="2" charset="-52"/>
              </a:rPr>
              <a:t>MAX</a:t>
            </a:r>
            <a:endParaRPr lang="ru-RU" sz="1600" dirty="0">
              <a:solidFill>
                <a:schemeClr val="bg1"/>
              </a:solidFill>
              <a:latin typeface="Montserrat" panose="00000800000000000000" pitchFamily="2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87705C-B868-2C7D-1E6F-067ACFD9C5FE}"/>
              </a:ext>
            </a:extLst>
          </p:cNvPr>
          <p:cNvSpPr txBox="1"/>
          <p:nvPr/>
        </p:nvSpPr>
        <p:spPr>
          <a:xfrm>
            <a:off x="8992926" y="2105637"/>
            <a:ext cx="28190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Montserrat" panose="00000800000000000000" pitchFamily="2" charset="-52"/>
              </a:rPr>
              <a:t>+ </a:t>
            </a:r>
            <a:r>
              <a:rPr lang="ru-RU" sz="1400" dirty="0">
                <a:solidFill>
                  <a:schemeClr val="bg1"/>
                </a:solidFill>
                <a:latin typeface="Montserrat" panose="00000800000000000000" pitchFamily="2" charset="-52"/>
              </a:rPr>
              <a:t>все социальные сети активно ведутся 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800000000000000" pitchFamily="2" charset="-52"/>
              </a:rPr>
              <a:t>+ публикуются важные события и фотоотчеты с них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" panose="00000800000000000000" pitchFamily="2" charset="-52"/>
              </a:rPr>
              <a:t>- Низкая активность подписчиков в отношении количества подписчиков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112E29D-07B5-289B-20A5-2916FBFF59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975" y="5435742"/>
            <a:ext cx="1259840" cy="125984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3D6F38A-9FDF-5E93-B259-3FCE2B6E05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8916" y="5435742"/>
            <a:ext cx="1098968" cy="125834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0BF0B1B-AE30-BD10-51DE-F438FC5144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906" y="5557281"/>
            <a:ext cx="1136810" cy="113681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5AA5011-43BA-0EDC-3096-5F70D49A943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808" y="5498459"/>
            <a:ext cx="1195632" cy="119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59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16D05-8B5B-CABB-D6EC-3117AC0BA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Надпись 17">
            <a:extLst>
              <a:ext uri="{FF2B5EF4-FFF2-40B4-BE49-F238E27FC236}">
                <a16:creationId xmlns:a16="http://schemas.microsoft.com/office/drawing/2014/main" id="{BC5A1BD5-2820-20C2-3D0C-EEBBFA882937}"/>
              </a:ext>
            </a:extLst>
          </p:cNvPr>
          <p:cNvSpPr txBox="1"/>
          <p:nvPr/>
        </p:nvSpPr>
        <p:spPr>
          <a:xfrm>
            <a:off x="1364074" y="172062"/>
            <a:ext cx="9687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32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НЕ ОФИЦИАЛЬНЫЕ СОЦИАЛЬНЫЕ СЕТИ</a:t>
            </a:r>
            <a:endParaRPr lang="ru-RU" sz="2000" dirty="0">
              <a:solidFill>
                <a:schemeClr val="accent1"/>
              </a:solidFill>
              <a:latin typeface="Arial Black" panose="020B0A04020102020204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184277-699E-0469-FEC9-BDEB2F4232FC}"/>
              </a:ext>
            </a:extLst>
          </p:cNvPr>
          <p:cNvSpPr txBox="1"/>
          <p:nvPr/>
        </p:nvSpPr>
        <p:spPr>
          <a:xfrm>
            <a:off x="2373153" y="1590555"/>
            <a:ext cx="157701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Montserrat" panose="00000800000000000000" pitchFamily="2" charset="-52"/>
              </a:rPr>
              <a:t>Главные новости РСО-Алании, </a:t>
            </a:r>
          </a:p>
          <a:p>
            <a:r>
              <a:rPr lang="ru-RU" sz="1200" dirty="0">
                <a:latin typeface="Montserrat" panose="00000800000000000000" pitchFamily="2" charset="-52"/>
              </a:rPr>
              <a:t>только </a:t>
            </a:r>
            <a:r>
              <a:rPr lang="ru-RU" sz="1400" dirty="0">
                <a:latin typeface="Montserrat" panose="00000800000000000000" pitchFamily="2" charset="-52"/>
              </a:rPr>
              <a:t>самое</a:t>
            </a:r>
            <a:r>
              <a:rPr lang="ru-RU" sz="1200" dirty="0">
                <a:latin typeface="Montserrat" panose="00000800000000000000" pitchFamily="2" charset="-52"/>
              </a:rPr>
              <a:t> интересное и важное. «ЧП/Осетия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614F07B-6059-0F26-99EB-70EADF61A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75" y="1174345"/>
            <a:ext cx="1730042" cy="202787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AB0DEBF-4EB6-87E4-CAB5-DE61A742EC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575" y="4262466"/>
            <a:ext cx="1730042" cy="2027871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B373767-6841-6828-6374-7AB7007FDA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3283" y="1146006"/>
            <a:ext cx="1730041" cy="202787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0D1F2AE4-14C5-91AF-0B12-B6C37F135B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037" y="4470160"/>
            <a:ext cx="1733069" cy="173306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EFBA79A2-F376-E5F0-01E6-779AF98F6290}"/>
              </a:ext>
            </a:extLst>
          </p:cNvPr>
          <p:cNvSpPr txBox="1"/>
          <p:nvPr/>
        </p:nvSpPr>
        <p:spPr>
          <a:xfrm>
            <a:off x="6207923" y="4807043"/>
            <a:ext cx="17300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" panose="00000800000000000000" pitchFamily="2" charset="-52"/>
              </a:rPr>
              <a:t>Ищу тебя Владикавказ - самое популярное сообщество нашего города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45164C1F-9B78-C797-F014-F75656A209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66" y="1294920"/>
            <a:ext cx="1730041" cy="173004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CC23879B-1DB8-FF02-02BF-8C2B6F003392}"/>
              </a:ext>
            </a:extLst>
          </p:cNvPr>
          <p:cNvSpPr txBox="1"/>
          <p:nvPr/>
        </p:nvSpPr>
        <p:spPr>
          <a:xfrm>
            <a:off x="10059670" y="1611570"/>
            <a:ext cx="20234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" panose="00000800000000000000" pitchFamily="2" charset="-52"/>
              </a:rPr>
              <a:t>Загляните в сердце Владикавказа через истории его жителей. Подслушано здесь — голос города в каждом слове.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5C46F84-0915-88E1-D3B0-50DBBC298802}"/>
              </a:ext>
            </a:extLst>
          </p:cNvPr>
          <p:cNvSpPr txBox="1"/>
          <p:nvPr/>
        </p:nvSpPr>
        <p:spPr>
          <a:xfrm>
            <a:off x="6174031" y="1605943"/>
            <a:ext cx="17300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Montserrat" panose="00000800000000000000" pitchFamily="2" charset="-52"/>
              </a:rPr>
              <a:t>ГТРК "Алания" (филиал ВГТРК) - о главном в Северной Осетии. «Вести Алания Владикавказ»)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D9D8320-716E-4A2D-122D-32DF6798EDF2}"/>
              </a:ext>
            </a:extLst>
          </p:cNvPr>
          <p:cNvSpPr txBox="1"/>
          <p:nvPr/>
        </p:nvSpPr>
        <p:spPr>
          <a:xfrm>
            <a:off x="2247393" y="4698059"/>
            <a:ext cx="173004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effectLst/>
                <a:latin typeface="Montserrat" panose="00000800000000000000" pitchFamily="2" charset="-52"/>
                <a:ea typeface="Times New Roman" panose="02020603050405020304" pitchFamily="18" charset="0"/>
              </a:rPr>
              <a:t>Канал бойцов специальной военной операции из Северной и Южной Осетии. «Осетия на приёме»)</a:t>
            </a:r>
            <a:endParaRPr lang="ru-RU" sz="1200" dirty="0">
              <a:latin typeface="Montserrat" panose="00000800000000000000" pitchFamily="2" charset="-52"/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CBB7BD8B-F29B-F944-14BD-B91F38A6A8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4419" y="4322757"/>
            <a:ext cx="1728797" cy="2027873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D5D7383D-DA74-1A18-1CCC-53E997ECC241}"/>
              </a:ext>
            </a:extLst>
          </p:cNvPr>
          <p:cNvSpPr txBox="1"/>
          <p:nvPr/>
        </p:nvSpPr>
        <p:spPr>
          <a:xfrm>
            <a:off x="10059670" y="4782698"/>
            <a:ext cx="18374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0" dirty="0">
                <a:effectLst/>
                <a:latin typeface="Montserrat" panose="00000800000000000000" pitchFamily="2" charset="-52"/>
              </a:rPr>
              <a:t>Публикует информацию о туристических мероприятиях, ярмарках и других событиях</a:t>
            </a:r>
            <a:endParaRPr lang="ru-RU" sz="1200" b="1" dirty="0">
              <a:latin typeface="Montserrat" panose="000008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6555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9F83A-448C-DCF1-555F-49EC2F355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Надпись 17">
            <a:extLst>
              <a:ext uri="{FF2B5EF4-FFF2-40B4-BE49-F238E27FC236}">
                <a16:creationId xmlns:a16="http://schemas.microsoft.com/office/drawing/2014/main" id="{48350588-924F-AD67-D54B-C9984996FB6C}"/>
              </a:ext>
            </a:extLst>
          </p:cNvPr>
          <p:cNvSpPr txBox="1"/>
          <p:nvPr/>
        </p:nvSpPr>
        <p:spPr>
          <a:xfrm>
            <a:off x="1185037" y="163909"/>
            <a:ext cx="104901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32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СОЦИАЛЬНЫЕ СЕТИ ГЛАВЫ РЕСПУБЛИКИ</a:t>
            </a:r>
            <a:endParaRPr lang="ru-RU" sz="2000" dirty="0">
              <a:solidFill>
                <a:schemeClr val="accent1"/>
              </a:solidFill>
              <a:latin typeface="Arial Black" panose="020B0A04020102020204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465236-E897-25D8-07EB-8ED02F0BD0E7}"/>
              </a:ext>
            </a:extLst>
          </p:cNvPr>
          <p:cNvSpPr txBox="1"/>
          <p:nvPr/>
        </p:nvSpPr>
        <p:spPr>
          <a:xfrm>
            <a:off x="534834" y="709127"/>
            <a:ext cx="2194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Montserrat" panose="00000800000000000000" pitchFamily="2" charset="-52"/>
              </a:rPr>
              <a:t>Официальный </a:t>
            </a:r>
            <a:r>
              <a:rPr lang="ru-RU" sz="1400" dirty="0" err="1">
                <a:latin typeface="Montserrat" panose="00000800000000000000" pitchFamily="2" charset="-52"/>
              </a:rPr>
              <a:t>тгк</a:t>
            </a:r>
            <a:r>
              <a:rPr lang="ru-RU" sz="1400" dirty="0">
                <a:latin typeface="Montserrat" panose="00000800000000000000" pitchFamily="2" charset="-52"/>
              </a:rPr>
              <a:t> Главы Осетии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91E02A8-D40F-D845-BE8A-16DCDA651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531" y="1824852"/>
            <a:ext cx="1830208" cy="214528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38520BE-2DB2-1F8B-6792-53A9CC7447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7754" y="4572502"/>
            <a:ext cx="1784743" cy="20934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2B9E8A8-5A2C-C859-5275-9F3B40211690}"/>
              </a:ext>
            </a:extLst>
          </p:cNvPr>
          <p:cNvSpPr txBox="1"/>
          <p:nvPr/>
        </p:nvSpPr>
        <p:spPr>
          <a:xfrm>
            <a:off x="7322497" y="4878209"/>
            <a:ext cx="486950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" panose="00000800000000000000" pitchFamily="2" charset="-52"/>
              </a:rPr>
              <a:t>«Доброго дня, друзья.</a:t>
            </a:r>
          </a:p>
          <a:p>
            <a:endParaRPr lang="ru-RU" sz="1400" dirty="0">
              <a:latin typeface="Montserrat" panose="00000800000000000000" pitchFamily="2" charset="-52"/>
            </a:endParaRPr>
          </a:p>
          <a:p>
            <a:r>
              <a:rPr lang="ru-RU" sz="1400" dirty="0">
                <a:latin typeface="Montserrat" panose="00000800000000000000" pitchFamily="2" charset="-52"/>
              </a:rPr>
              <a:t>Это Сергей Меняйло. Завел этот канал, чтобы говорить здесь о личных вещах, которые не подходят для официального ресурса. О жизни, убеждениях, дружбе, близких людях. В общем, обо всем, что обсуждают друзья, когда собираются тесной компанией.»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E9984E8-5F78-FAEA-050A-E1390A942E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670" y="1315900"/>
            <a:ext cx="2623090" cy="205619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5E9C929-A6FE-59E6-285B-767ABEF65C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670" y="3538882"/>
            <a:ext cx="2623090" cy="176290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91944F7-DB6F-E2BD-9404-C1CAA1FC7D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670" y="5542100"/>
            <a:ext cx="3445494" cy="101926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64954B0-79AF-F74C-E651-ADFC46DA22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3308" y="809909"/>
            <a:ext cx="1992885" cy="362876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92B000A-B811-24D9-2849-20A0E0C32D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72291" y="809909"/>
            <a:ext cx="2990664" cy="370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4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27DC6-03D7-389C-FAEB-8BE8C9735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11A2CC9-CB8F-143A-4C23-E18D7732F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3" y="0"/>
            <a:ext cx="12192001" cy="6858000"/>
          </a:xfrm>
          <a:prstGeom prst="rect">
            <a:avLst/>
          </a:prstGeom>
          <a:solidFill>
            <a:schemeClr val="tx1"/>
          </a:solidFill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lnSpc>
                <a:spcPct val="150000"/>
              </a:lnSpc>
            </a:pPr>
            <a:endParaRPr lang="ru-RU" dirty="0"/>
          </a:p>
        </p:txBody>
      </p:sp>
      <p:sp>
        <p:nvSpPr>
          <p:cNvPr id="18" name="Надпись 17">
            <a:extLst>
              <a:ext uri="{FF2B5EF4-FFF2-40B4-BE49-F238E27FC236}">
                <a16:creationId xmlns:a16="http://schemas.microsoft.com/office/drawing/2014/main" id="{442BCE8B-7C01-6AF3-7AA5-26B9C0397207}"/>
              </a:ext>
            </a:extLst>
          </p:cNvPr>
          <p:cNvSpPr txBox="1"/>
          <p:nvPr/>
        </p:nvSpPr>
        <p:spPr>
          <a:xfrm>
            <a:off x="3894952" y="168034"/>
            <a:ext cx="4402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РЕКОМЕНДАЦИИ</a:t>
            </a:r>
            <a:endParaRPr lang="ru-RU" sz="2000" dirty="0">
              <a:solidFill>
                <a:schemeClr val="bg1"/>
              </a:solidFill>
              <a:latin typeface="Arial Black" panose="020B0A04020102020204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7D6C460A-2B5A-64A1-1FF4-7BE658C074B2}"/>
              </a:ext>
            </a:extLst>
          </p:cNvPr>
          <p:cNvSpPr/>
          <p:nvPr/>
        </p:nvSpPr>
        <p:spPr>
          <a:xfrm>
            <a:off x="345987" y="2290119"/>
            <a:ext cx="3492846" cy="281734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Изменить структуру сайта: Расположить меню горизонтально сверху;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Основные разделы: новости, органы власти, жителям, документы – более структурировано и на видном месте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642BE2C-0426-B93D-FB05-81351E9B31F2}"/>
              </a:ext>
            </a:extLst>
          </p:cNvPr>
          <p:cNvSpPr/>
          <p:nvPr/>
        </p:nvSpPr>
        <p:spPr>
          <a:xfrm>
            <a:off x="4267200" y="1712733"/>
            <a:ext cx="3748217" cy="42102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Создать официальные соц. сети по аудиториям (туристы, инвесторы)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Создать официальные соц. сети для: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Культурных новостей (музыка, танцы, ансамбли, гастрономия, фестивали)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освещения новостей социальной сферы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Открыть комментарии для получения обратной связи от жителей и туристов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1DE52908-0F30-EB84-C163-89AF5E426EC9}"/>
              </a:ext>
            </a:extLst>
          </p:cNvPr>
          <p:cNvSpPr/>
          <p:nvPr/>
        </p:nvSpPr>
        <p:spPr>
          <a:xfrm>
            <a:off x="8443784" y="2135693"/>
            <a:ext cx="3501082" cy="281734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Создать разделы/ офиц. сайты для туристов и инвесторов</a:t>
            </a:r>
          </a:p>
        </p:txBody>
      </p:sp>
      <p:sp>
        <p:nvSpPr>
          <p:cNvPr id="10" name="Надпись 17">
            <a:extLst>
              <a:ext uri="{FF2B5EF4-FFF2-40B4-BE49-F238E27FC236}">
                <a16:creationId xmlns:a16="http://schemas.microsoft.com/office/drawing/2014/main" id="{5C824FC7-0EBA-1132-6077-F0B134D31712}"/>
              </a:ext>
            </a:extLst>
          </p:cNvPr>
          <p:cNvSpPr txBox="1"/>
          <p:nvPr/>
        </p:nvSpPr>
        <p:spPr>
          <a:xfrm>
            <a:off x="375853" y="1576497"/>
            <a:ext cx="3237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4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САЙТ</a:t>
            </a:r>
            <a:endParaRPr lang="ru-RU" sz="1600" dirty="0">
              <a:solidFill>
                <a:schemeClr val="accent1"/>
              </a:solidFill>
              <a:latin typeface="Arial Black" panose="020B0A04020102020204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19" name="Надпись 17">
            <a:extLst>
              <a:ext uri="{FF2B5EF4-FFF2-40B4-BE49-F238E27FC236}">
                <a16:creationId xmlns:a16="http://schemas.microsoft.com/office/drawing/2014/main" id="{C2EC95AF-1791-33B0-5F40-1DE8D1164CCA}"/>
              </a:ext>
            </a:extLst>
          </p:cNvPr>
          <p:cNvSpPr txBox="1"/>
          <p:nvPr/>
        </p:nvSpPr>
        <p:spPr>
          <a:xfrm>
            <a:off x="4098841" y="1114831"/>
            <a:ext cx="3994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4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СОЦИАЛЬНЫЕ СЕТИ</a:t>
            </a:r>
            <a:endParaRPr lang="ru-RU" sz="1600" dirty="0">
              <a:solidFill>
                <a:schemeClr val="accent1"/>
              </a:solidFill>
              <a:latin typeface="Arial Black" panose="020B0A04020102020204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24" name="Надпись 17">
            <a:extLst>
              <a:ext uri="{FF2B5EF4-FFF2-40B4-BE49-F238E27FC236}">
                <a16:creationId xmlns:a16="http://schemas.microsoft.com/office/drawing/2014/main" id="{0ADD5AEE-CF8E-E1E8-9734-A7B3940B41FC}"/>
              </a:ext>
            </a:extLst>
          </p:cNvPr>
          <p:cNvSpPr txBox="1"/>
          <p:nvPr/>
        </p:nvSpPr>
        <p:spPr>
          <a:xfrm>
            <a:off x="8578678" y="1576496"/>
            <a:ext cx="3237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400" dirty="0">
                <a:solidFill>
                  <a:schemeClr val="accent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САЙТ</a:t>
            </a:r>
            <a:endParaRPr lang="ru-RU" sz="1600" dirty="0">
              <a:solidFill>
                <a:schemeClr val="accent1"/>
              </a:solidFill>
              <a:latin typeface="Arial Black" panose="020B0A04020102020204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943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  <p:bldP spid="19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0C4CB-4EA6-5781-6DFD-964A61645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35FBF55-9AFA-1F67-FEB6-1C0977358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tx1"/>
          </a:solidFill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lnSpc>
                <a:spcPct val="150000"/>
              </a:lnSpc>
            </a:pPr>
            <a:endParaRPr lang="ru-RU" dirty="0"/>
          </a:p>
        </p:txBody>
      </p:sp>
      <p:sp>
        <p:nvSpPr>
          <p:cNvPr id="18" name="Надпись 17">
            <a:extLst>
              <a:ext uri="{FF2B5EF4-FFF2-40B4-BE49-F238E27FC236}">
                <a16:creationId xmlns:a16="http://schemas.microsoft.com/office/drawing/2014/main" id="{1CC347CB-C726-55E5-1294-C9043A7D76BE}"/>
              </a:ext>
            </a:extLst>
          </p:cNvPr>
          <p:cNvSpPr txBox="1"/>
          <p:nvPr/>
        </p:nvSpPr>
        <p:spPr>
          <a:xfrm>
            <a:off x="1960606" y="168034"/>
            <a:ext cx="80566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АНАЛИЗ СУЩЕСТВУЮЩЕГО БРЕНДА ТЕРРИТОРИИ</a:t>
            </a:r>
            <a:endParaRPr lang="ru-RU" sz="2000" dirty="0">
              <a:solidFill>
                <a:schemeClr val="bg1"/>
              </a:solidFill>
              <a:latin typeface="Arial Black" panose="020B0A04020102020204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2" name="image16.png">
            <a:extLst>
              <a:ext uri="{FF2B5EF4-FFF2-40B4-BE49-F238E27FC236}">
                <a16:creationId xmlns:a16="http://schemas.microsoft.com/office/drawing/2014/main" id="{07032188-294A-0BFF-3BD9-DC15429556E7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67755" y="1311034"/>
            <a:ext cx="2112980" cy="1144442"/>
          </a:xfrm>
          <a:prstGeom prst="rect">
            <a:avLst/>
          </a:prstGeom>
          <a:ln/>
        </p:spPr>
      </p:pic>
      <p:pic>
        <p:nvPicPr>
          <p:cNvPr id="3" name="image1.png">
            <a:extLst>
              <a:ext uri="{FF2B5EF4-FFF2-40B4-BE49-F238E27FC236}">
                <a16:creationId xmlns:a16="http://schemas.microsoft.com/office/drawing/2014/main" id="{10F074F9-7FE3-8CE1-8FA4-3647EAD84C18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67755" y="2630426"/>
            <a:ext cx="2509520" cy="1397635"/>
          </a:xfrm>
          <a:prstGeom prst="rect">
            <a:avLst/>
          </a:prstGeom>
          <a:ln/>
        </p:spPr>
      </p:pic>
      <p:pic>
        <p:nvPicPr>
          <p:cNvPr id="4" name="image4.png">
            <a:extLst>
              <a:ext uri="{FF2B5EF4-FFF2-40B4-BE49-F238E27FC236}">
                <a16:creationId xmlns:a16="http://schemas.microsoft.com/office/drawing/2014/main" id="{69C49362-8D64-F652-7AC1-17E40FEDA4F6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2961528" y="2736868"/>
            <a:ext cx="2112980" cy="1291193"/>
          </a:xfrm>
          <a:prstGeom prst="rect">
            <a:avLst/>
          </a:prstGeom>
          <a:ln/>
        </p:spPr>
      </p:pic>
      <p:pic>
        <p:nvPicPr>
          <p:cNvPr id="5" name="image19.png">
            <a:extLst>
              <a:ext uri="{FF2B5EF4-FFF2-40B4-BE49-F238E27FC236}">
                <a16:creationId xmlns:a16="http://schemas.microsoft.com/office/drawing/2014/main" id="{C66E98BB-D001-C2F2-1798-4E27B9A9F6FC}"/>
              </a:ext>
            </a:extLst>
          </p:cNvPr>
          <p:cNvPicPr/>
          <p:nvPr/>
        </p:nvPicPr>
        <p:blipFill>
          <a:blip r:embed="rId6"/>
          <a:srcRect/>
          <a:stretch>
            <a:fillRect/>
          </a:stretch>
        </p:blipFill>
        <p:spPr>
          <a:xfrm>
            <a:off x="2648492" y="1304602"/>
            <a:ext cx="2200346" cy="1257315"/>
          </a:xfrm>
          <a:prstGeom prst="rect">
            <a:avLst/>
          </a:prstGeom>
          <a:ln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667700-4EFA-FDB4-21E4-3261D0608BDB}"/>
              </a:ext>
            </a:extLst>
          </p:cNvPr>
          <p:cNvSpPr txBox="1"/>
          <p:nvPr/>
        </p:nvSpPr>
        <p:spPr>
          <a:xfrm>
            <a:off x="609601" y="4203011"/>
            <a:ext cx="3819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Montserrat" panose="00000800000000000000" pitchFamily="2" charset="-52"/>
              </a:rPr>
              <a:t>Разработанные логотипы, но не используются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48A07D-CDCD-0F4D-D439-54539EC5DC4B}"/>
              </a:ext>
            </a:extLst>
          </p:cNvPr>
          <p:cNvSpPr txBox="1"/>
          <p:nvPr/>
        </p:nvSpPr>
        <p:spPr>
          <a:xfrm>
            <a:off x="477796" y="5413235"/>
            <a:ext cx="4720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БЕСКОНЕЧНЫЕ ПУТЕШЕСТВИЯ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69187D-86EA-5C49-DAA7-573251AE757A}"/>
              </a:ext>
            </a:extLst>
          </p:cNvPr>
          <p:cNvSpPr txBox="1"/>
          <p:nvPr/>
        </p:nvSpPr>
        <p:spPr>
          <a:xfrm>
            <a:off x="867448" y="5105458"/>
            <a:ext cx="3819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accent1"/>
                </a:solidFill>
                <a:latin typeface="Montserrat" panose="00000800000000000000" pitchFamily="2" charset="-52"/>
              </a:rPr>
              <a:t>Негласный слоган Северной Осетии</a:t>
            </a:r>
          </a:p>
        </p:txBody>
      </p:sp>
      <p:pic>
        <p:nvPicPr>
          <p:cNvPr id="9" name="image18.png">
            <a:extLst>
              <a:ext uri="{FF2B5EF4-FFF2-40B4-BE49-F238E27FC236}">
                <a16:creationId xmlns:a16="http://schemas.microsoft.com/office/drawing/2014/main" id="{1AE2485A-6829-8AAE-D1BD-04E203295ABF}"/>
              </a:ext>
            </a:extLst>
          </p:cNvPr>
          <p:cNvPicPr/>
          <p:nvPr/>
        </p:nvPicPr>
        <p:blipFill>
          <a:blip r:embed="rId7"/>
          <a:srcRect/>
          <a:stretch>
            <a:fillRect/>
          </a:stretch>
        </p:blipFill>
        <p:spPr>
          <a:xfrm>
            <a:off x="6095999" y="1346687"/>
            <a:ext cx="2099945" cy="2099945"/>
          </a:xfrm>
          <a:prstGeom prst="rect">
            <a:avLst/>
          </a:prstGeom>
          <a:ln/>
        </p:spPr>
      </p:pic>
      <p:pic>
        <p:nvPicPr>
          <p:cNvPr id="10" name="image8.png">
            <a:extLst>
              <a:ext uri="{FF2B5EF4-FFF2-40B4-BE49-F238E27FC236}">
                <a16:creationId xmlns:a16="http://schemas.microsoft.com/office/drawing/2014/main" id="{5642B539-48EE-B580-B001-0DA5404FF20E}"/>
              </a:ext>
            </a:extLst>
          </p:cNvPr>
          <p:cNvPicPr/>
          <p:nvPr/>
        </p:nvPicPr>
        <p:blipFill>
          <a:blip r:embed="rId8"/>
          <a:srcRect/>
          <a:stretch>
            <a:fillRect/>
          </a:stretch>
        </p:blipFill>
        <p:spPr>
          <a:xfrm>
            <a:off x="8678586" y="1413286"/>
            <a:ext cx="2900045" cy="1922145"/>
          </a:xfrm>
          <a:prstGeom prst="rect">
            <a:avLst/>
          </a:prstGeom>
          <a:ln w="12700">
            <a:solidFill>
              <a:srgbClr val="000000"/>
            </a:solidFill>
            <a:prstDash val="solid"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9444AD0-F243-09F2-D3D4-9A74094DC0E6}"/>
              </a:ext>
            </a:extLst>
          </p:cNvPr>
          <p:cNvSpPr txBox="1"/>
          <p:nvPr/>
        </p:nvSpPr>
        <p:spPr>
          <a:xfrm>
            <a:off x="6973265" y="3614666"/>
            <a:ext cx="3819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accent1"/>
                </a:solidFill>
                <a:latin typeface="Montserrat" panose="00000800000000000000" pitchFamily="2" charset="-52"/>
              </a:rPr>
              <a:t>Герб и Флаг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BC8169-4E65-F4B4-4BF1-5D13212BB417}"/>
              </a:ext>
            </a:extLst>
          </p:cNvPr>
          <p:cNvSpPr txBox="1"/>
          <p:nvPr/>
        </p:nvSpPr>
        <p:spPr>
          <a:xfrm>
            <a:off x="5424080" y="4120573"/>
            <a:ext cx="65419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dirty="0">
                <a:solidFill>
                  <a:schemeClr val="bg1"/>
                </a:solidFill>
                <a:latin typeface="Montserrat" panose="00000800000000000000" pitchFamily="2" charset="-52"/>
              </a:rPr>
              <a:t>Присутствуют: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Montserrat" panose="00000800000000000000" pitchFamily="2" charset="-52"/>
              </a:rPr>
              <a:t>культурная идентичность;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Montserrat" panose="00000800000000000000" pitchFamily="2" charset="-52"/>
              </a:rPr>
              <a:t>официальные символы (герб, флаг);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Montserrat" panose="00000800000000000000" pitchFamily="2" charset="-52"/>
              </a:rPr>
              <a:t>архитектурные традиции и регламенты.</a:t>
            </a:r>
          </a:p>
          <a:p>
            <a:pPr lvl="0" algn="just"/>
            <a:r>
              <a:rPr lang="ru-RU" dirty="0">
                <a:solidFill>
                  <a:schemeClr val="bg1"/>
                </a:solidFill>
                <a:latin typeface="Montserrat" panose="00000800000000000000" pitchFamily="2" charset="-52"/>
              </a:rPr>
              <a:t>Отсутствуют: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Montserrat" panose="00000800000000000000" pitchFamily="2" charset="-52"/>
              </a:rPr>
              <a:t>постоянный логотип;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Montserrat" panose="00000800000000000000" pitchFamily="2" charset="-52"/>
              </a:rPr>
              <a:t>брендбук;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Montserrat" panose="00000800000000000000" pitchFamily="2" charset="-52"/>
              </a:rPr>
              <a:t>системная графика;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Montserrat" panose="00000800000000000000" pitchFamily="2" charset="-52"/>
              </a:rPr>
              <a:t>единое рекламное сообщение.</a:t>
            </a:r>
          </a:p>
        </p:txBody>
      </p:sp>
    </p:spTree>
    <p:extLst>
      <p:ext uri="{BB962C8B-B14F-4D97-AF65-F5344CB8AC3E}">
        <p14:creationId xmlns:p14="http://schemas.microsoft.com/office/powerpoint/2010/main" val="249410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F5803-2C14-2DF4-4990-5C7B99145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AA98716-06C1-BCD8-A53F-6B9BBC24B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-67431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lnSpc>
                <a:spcPct val="150000"/>
              </a:lnSpc>
            </a:pPr>
            <a:endParaRPr lang="ru-RU" dirty="0"/>
          </a:p>
        </p:txBody>
      </p:sp>
      <p:sp>
        <p:nvSpPr>
          <p:cNvPr id="18" name="Надпись 17">
            <a:extLst>
              <a:ext uri="{FF2B5EF4-FFF2-40B4-BE49-F238E27FC236}">
                <a16:creationId xmlns:a16="http://schemas.microsoft.com/office/drawing/2014/main" id="{75DB79DF-ED62-DF0B-86BC-B707533DEF57}"/>
              </a:ext>
            </a:extLst>
          </p:cNvPr>
          <p:cNvSpPr txBox="1"/>
          <p:nvPr/>
        </p:nvSpPr>
        <p:spPr>
          <a:xfrm>
            <a:off x="247135" y="168034"/>
            <a:ext cx="117389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РАЗРАБОТКА БРЕНД ПЛАТФОРМЫ ДЛЯ СЕВЕРНОЙ ОСЕТИИ</a:t>
            </a:r>
            <a:endParaRPr lang="ru-RU" sz="1600" dirty="0">
              <a:solidFill>
                <a:schemeClr val="bg1"/>
              </a:solidFill>
              <a:latin typeface="Arial Black" panose="020B0A04020102020204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2" name="image3.png">
            <a:extLst>
              <a:ext uri="{FF2B5EF4-FFF2-40B4-BE49-F238E27FC236}">
                <a16:creationId xmlns:a16="http://schemas.microsoft.com/office/drawing/2014/main" id="{397512A0-4A62-40B3-1727-91385B2E29E5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40019" y="728017"/>
            <a:ext cx="3968904" cy="2845380"/>
          </a:xfrm>
          <a:prstGeom prst="rect">
            <a:avLst/>
          </a:prstGeom>
          <a:ln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09BDBF-985C-F6B5-B1CF-CCB71396AA58}"/>
              </a:ext>
            </a:extLst>
          </p:cNvPr>
          <p:cNvSpPr txBox="1"/>
          <p:nvPr/>
        </p:nvSpPr>
        <p:spPr>
          <a:xfrm>
            <a:off x="-706698" y="5523677"/>
            <a:ext cx="87897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Montserrat" panose="00000800000000000000" pitchFamily="2" charset="-52"/>
              </a:rPr>
              <a:t>«Северная Осетия - твои бесконечные открытия!»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CBDF749-7F8B-2159-32C8-D3EF3FCEF15F}"/>
              </a:ext>
            </a:extLst>
          </p:cNvPr>
          <p:cNvSpPr/>
          <p:nvPr/>
        </p:nvSpPr>
        <p:spPr>
          <a:xfrm>
            <a:off x="4528370" y="728017"/>
            <a:ext cx="939567" cy="830510"/>
          </a:xfrm>
          <a:prstGeom prst="roundRect">
            <a:avLst/>
          </a:prstGeom>
          <a:solidFill>
            <a:srgbClr val="6B6E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18A6A378-64B2-5F91-04F9-3C8F2FB67D11}"/>
              </a:ext>
            </a:extLst>
          </p:cNvPr>
          <p:cNvSpPr/>
          <p:nvPr/>
        </p:nvSpPr>
        <p:spPr>
          <a:xfrm>
            <a:off x="5719833" y="728017"/>
            <a:ext cx="939567" cy="830510"/>
          </a:xfrm>
          <a:prstGeom prst="roundRect">
            <a:avLst/>
          </a:prstGeom>
          <a:solidFill>
            <a:srgbClr val="F2C1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586FE81-8371-3746-7EE5-90BD2FEBA831}"/>
              </a:ext>
            </a:extLst>
          </p:cNvPr>
          <p:cNvSpPr/>
          <p:nvPr/>
        </p:nvSpPr>
        <p:spPr>
          <a:xfrm>
            <a:off x="6927621" y="723047"/>
            <a:ext cx="939567" cy="830510"/>
          </a:xfrm>
          <a:prstGeom prst="roundRect">
            <a:avLst/>
          </a:prstGeom>
          <a:solidFill>
            <a:srgbClr val="C640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DB5346E5-11C5-B03F-88C0-00DD3EA65998}"/>
              </a:ext>
            </a:extLst>
          </p:cNvPr>
          <p:cNvSpPr/>
          <p:nvPr/>
        </p:nvSpPr>
        <p:spPr>
          <a:xfrm>
            <a:off x="8083079" y="723047"/>
            <a:ext cx="939567" cy="830510"/>
          </a:xfrm>
          <a:prstGeom prst="roundRect">
            <a:avLst/>
          </a:prstGeom>
          <a:solidFill>
            <a:srgbClr val="E06A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D466107-0C3D-8171-F3CB-56C06C8173BD}"/>
              </a:ext>
            </a:extLst>
          </p:cNvPr>
          <p:cNvSpPr/>
          <p:nvPr/>
        </p:nvSpPr>
        <p:spPr>
          <a:xfrm>
            <a:off x="9261242" y="720446"/>
            <a:ext cx="939567" cy="830510"/>
          </a:xfrm>
          <a:prstGeom prst="roundRect">
            <a:avLst/>
          </a:prstGeom>
          <a:solidFill>
            <a:srgbClr val="F6F1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6164A8C-4C1D-A9CA-9DB5-1114391A03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7589" y="1702520"/>
            <a:ext cx="2278431" cy="18053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7067E85-EBF0-52ED-6447-049DD3843F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7237465" y="1437003"/>
            <a:ext cx="1319854" cy="193954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030EA28-4F7F-3247-74F6-EEFF59570A28}"/>
              </a:ext>
            </a:extLst>
          </p:cNvPr>
          <p:cNvSpPr txBox="1"/>
          <p:nvPr/>
        </p:nvSpPr>
        <p:spPr>
          <a:xfrm>
            <a:off x="-238597" y="4888186"/>
            <a:ext cx="3819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accent1"/>
                </a:solidFill>
                <a:latin typeface="Montserrat" panose="00000800000000000000" pitchFamily="2" charset="-52"/>
              </a:rPr>
              <a:t>Слоган Северной Осетии</a:t>
            </a:r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AE93F3A8-D4D5-A1B1-A8A8-04D021761A40}"/>
              </a:ext>
            </a:extLst>
          </p:cNvPr>
          <p:cNvSpPr/>
          <p:nvPr/>
        </p:nvSpPr>
        <p:spPr>
          <a:xfrm>
            <a:off x="3003259" y="5013594"/>
            <a:ext cx="637563" cy="572365"/>
          </a:xfrm>
          <a:custGeom>
            <a:avLst/>
            <a:gdLst>
              <a:gd name="csX0" fmla="*/ 92279 w 1015436"/>
              <a:gd name="csY0" fmla="*/ 0 h 620785"/>
              <a:gd name="csX1" fmla="*/ 1015068 w 1015436"/>
              <a:gd name="csY1" fmla="*/ 243280 h 620785"/>
              <a:gd name="csX2" fmla="*/ 0 w 1015436"/>
              <a:gd name="csY2" fmla="*/ 620785 h 6207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015436" h="620785">
                <a:moveTo>
                  <a:pt x="92279" y="0"/>
                </a:moveTo>
                <a:cubicBezTo>
                  <a:pt x="561363" y="69908"/>
                  <a:pt x="1030448" y="139816"/>
                  <a:pt x="1015068" y="243280"/>
                </a:cubicBezTo>
                <a:cubicBezTo>
                  <a:pt x="999688" y="346744"/>
                  <a:pt x="170576" y="560664"/>
                  <a:pt x="0" y="620785"/>
                </a:cubicBezTo>
              </a:path>
            </a:pathLst>
          </a:cu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image5.png">
            <a:extLst>
              <a:ext uri="{FF2B5EF4-FFF2-40B4-BE49-F238E27FC236}">
                <a16:creationId xmlns:a16="http://schemas.microsoft.com/office/drawing/2014/main" id="{7A901701-9474-1F5A-7EB1-3F2B49F9939D}"/>
              </a:ext>
            </a:extLst>
          </p:cNvPr>
          <p:cNvPicPr/>
          <p:nvPr/>
        </p:nvPicPr>
        <p:blipFill>
          <a:blip r:embed="rId6"/>
          <a:srcRect/>
          <a:stretch>
            <a:fillRect/>
          </a:stretch>
        </p:blipFill>
        <p:spPr>
          <a:xfrm>
            <a:off x="8321675" y="4090699"/>
            <a:ext cx="3627634" cy="2419763"/>
          </a:xfrm>
          <a:prstGeom prst="rect">
            <a:avLst/>
          </a:prstGeom>
          <a:ln/>
        </p:spPr>
      </p:pic>
      <p:pic>
        <p:nvPicPr>
          <p:cNvPr id="19" name="image20.png">
            <a:extLst>
              <a:ext uri="{FF2B5EF4-FFF2-40B4-BE49-F238E27FC236}">
                <a16:creationId xmlns:a16="http://schemas.microsoft.com/office/drawing/2014/main" id="{7A019CED-EE1E-D039-6981-B7C695B3287E}"/>
              </a:ext>
            </a:extLst>
          </p:cNvPr>
          <p:cNvPicPr/>
          <p:nvPr/>
        </p:nvPicPr>
        <p:blipFill>
          <a:blip r:embed="rId7"/>
          <a:srcRect/>
          <a:stretch>
            <a:fillRect/>
          </a:stretch>
        </p:blipFill>
        <p:spPr>
          <a:xfrm>
            <a:off x="9022646" y="1702520"/>
            <a:ext cx="2926663" cy="2108072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40318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D99C2-7DB7-66D1-C1E9-2DB0D22F8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EE39A8B-54AE-4502-0ADB-3148B9300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lnSpc>
                <a:spcPct val="150000"/>
              </a:lnSpc>
            </a:pPr>
            <a:endParaRPr lang="ru-RU" dirty="0"/>
          </a:p>
        </p:txBody>
      </p:sp>
      <p:sp>
        <p:nvSpPr>
          <p:cNvPr id="2" name="Google Shape;203;p31">
            <a:extLst>
              <a:ext uri="{FF2B5EF4-FFF2-40B4-BE49-F238E27FC236}">
                <a16:creationId xmlns:a16="http://schemas.microsoft.com/office/drawing/2014/main" id="{7061D74D-7995-19F1-9982-ACE449AE7E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2163" y="149056"/>
            <a:ext cx="11787671" cy="68863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ontserrat" panose="00000800000000000000" pitchFamily="2" charset="-52"/>
              </a:rPr>
              <a:t>АЛАНСКИЕ ГОРЫ: ФЕСТИВАЛЬ СИЛЫ И КУЛЬТУРЫ</a:t>
            </a:r>
            <a:endParaRPr sz="3200" dirty="0">
              <a:solidFill>
                <a:schemeClr val="bg1"/>
              </a:solidFill>
              <a:latin typeface="Montserrat" panose="00000800000000000000" pitchFamily="2" charset="-52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96FFF032-BDCC-C72E-06D4-FC19E9EC1A1D}"/>
              </a:ext>
            </a:extLst>
          </p:cNvPr>
          <p:cNvGrpSpPr/>
          <p:nvPr/>
        </p:nvGrpSpPr>
        <p:grpSpPr>
          <a:xfrm>
            <a:off x="6881192" y="1238303"/>
            <a:ext cx="4772172" cy="4772172"/>
            <a:chOff x="5690314" y="1038139"/>
            <a:chExt cx="3160036" cy="3160036"/>
          </a:xfrm>
        </p:grpSpPr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8D2499DE-9070-1C4D-487B-0BE37DEF82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0314" y="1038139"/>
              <a:ext cx="3160036" cy="3160036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A5F7E332-3B5A-81C4-6113-F1CF401EB1D0}"/>
                </a:ext>
              </a:extLst>
            </p:cNvPr>
            <p:cNvSpPr/>
            <p:nvPr/>
          </p:nvSpPr>
          <p:spPr>
            <a:xfrm>
              <a:off x="6277274" y="3250369"/>
              <a:ext cx="1986115" cy="565346"/>
            </a:xfrm>
            <a:prstGeom prst="roundRect">
              <a:avLst/>
            </a:prstGeom>
            <a:solidFill>
              <a:srgbClr val="15324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</p:grp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D42ABD0E-B467-6A56-C39A-8682FDE26DE9}"/>
              </a:ext>
            </a:extLst>
          </p:cNvPr>
          <p:cNvSpPr/>
          <p:nvPr/>
        </p:nvSpPr>
        <p:spPr>
          <a:xfrm>
            <a:off x="202163" y="948185"/>
            <a:ext cx="5893837" cy="5543232"/>
          </a:xfrm>
          <a:prstGeom prst="roundRect">
            <a:avLst>
              <a:gd name="adj" fmla="val 645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1600" dirty="0">
                <a:solidFill>
                  <a:schemeClr val="tx1"/>
                </a:solidFill>
                <a:latin typeface="Montserrat" panose="00000800000000000000" pitchFamily="2" charset="-52"/>
              </a:rPr>
              <a:t>Концепция фестиваля строится как трёхдневное путешествие по культурному коду Северной Осетии: 21–22 февраля на курорте «Мамисон» гости погружаются в живую традицию через выступления, мастер‑классы и ярмарки, а 23 февраля у монумента Уастырджи — осмысляют историческое наследие через рассказы о героях и мифах. Сюжет выстроен как переход от яркого, сенсорного знакомства с культурой (вкус, звук, действие) к вдумчивому диалогу с прошлым, где каждый элемент — от осетинского пирога до древнего предания — становится нитью, связывающей современность с многовековой традицией.</a:t>
            </a:r>
          </a:p>
        </p:txBody>
      </p:sp>
    </p:spTree>
    <p:extLst>
      <p:ext uri="{BB962C8B-B14F-4D97-AF65-F5344CB8AC3E}">
        <p14:creationId xmlns:p14="http://schemas.microsoft.com/office/powerpoint/2010/main" val="79117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45372-E889-3F4B-8A67-C46C772E2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68F6AE7-9759-BD94-285B-4441332037EF}"/>
              </a:ext>
            </a:extLst>
          </p:cNvPr>
          <p:cNvSpPr/>
          <p:nvPr/>
        </p:nvSpPr>
        <p:spPr>
          <a:xfrm>
            <a:off x="209143" y="83174"/>
            <a:ext cx="3481003" cy="524943"/>
          </a:xfrm>
          <a:prstGeom prst="roundRect">
            <a:avLst>
              <a:gd name="adj" fmla="val 3739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33" dirty="0">
                <a:solidFill>
                  <a:schemeClr val="bg1"/>
                </a:solidFill>
                <a:latin typeface="Montserrat" panose="00000800000000000000" pitchFamily="2" charset="-52"/>
              </a:rPr>
              <a:t>Программа</a:t>
            </a:r>
            <a:r>
              <a:rPr lang="ru-RU" sz="2133" dirty="0">
                <a:solidFill>
                  <a:schemeClr val="tx1"/>
                </a:solidFill>
                <a:latin typeface="Montserrat" panose="00000800000000000000" pitchFamily="2" charset="-52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56432B-C4AC-EA64-A329-49B1F8870299}"/>
              </a:ext>
            </a:extLst>
          </p:cNvPr>
          <p:cNvSpPr txBox="1"/>
          <p:nvPr/>
        </p:nvSpPr>
        <p:spPr>
          <a:xfrm>
            <a:off x="209143" y="742407"/>
            <a:ext cx="7774924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ru-RU" sz="1600" b="1" dirty="0">
                <a:latin typeface="YS Geo"/>
              </a:rPr>
              <a:t>21–23 февраля</a:t>
            </a:r>
            <a:br>
              <a:rPr lang="ru-RU" sz="1600" dirty="0">
                <a:latin typeface="YS Geo"/>
              </a:rPr>
            </a:br>
            <a:r>
              <a:rPr lang="ru-RU" sz="1600" i="1" dirty="0">
                <a:latin typeface="YS Geo"/>
              </a:rPr>
              <a:t>Основное место проведения:</a:t>
            </a:r>
            <a:r>
              <a:rPr lang="ru-RU" sz="1600" dirty="0">
                <a:latin typeface="YS Geo"/>
              </a:rPr>
              <a:t> подножие горы курорта «Мамисон» (21–22 февраля), площадка у монумента Уастырджи (23 февраля)</a:t>
            </a:r>
            <a:endParaRPr lang="ru-RU" sz="1600" dirty="0"/>
          </a:p>
          <a:p>
            <a:pPr>
              <a:spcAft>
                <a:spcPts val="800"/>
              </a:spcAft>
            </a:pPr>
            <a:r>
              <a:rPr lang="ru-RU" sz="1600" b="1" dirty="0">
                <a:latin typeface="YS Geo"/>
              </a:rPr>
              <a:t>21 февраля (День народных традиций)</a:t>
            </a:r>
            <a:endParaRPr lang="ru-RU" sz="1600" dirty="0">
              <a:latin typeface="YS Geo"/>
            </a:endParaRPr>
          </a:p>
          <a:p>
            <a:pPr>
              <a:spcAft>
                <a:spcPts val="800"/>
              </a:spcAft>
            </a:pPr>
            <a:r>
              <a:rPr lang="ru-RU" sz="1600" b="1" dirty="0">
                <a:latin typeface="YS Geo"/>
              </a:rPr>
              <a:t>11:00–18:00</a:t>
            </a:r>
            <a:r>
              <a:rPr lang="ru-RU" sz="1600" dirty="0">
                <a:latin typeface="YS Geo"/>
              </a:rPr>
              <a:t> — работа ярмарочных палаток: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традиционная осетинская кухня (пироги, </a:t>
            </a:r>
            <a:r>
              <a:rPr lang="ru-RU" sz="1600" dirty="0" err="1">
                <a:latin typeface="YS Geo"/>
              </a:rPr>
              <a:t>дзыкка</a:t>
            </a:r>
            <a:r>
              <a:rPr lang="ru-RU" sz="1600" dirty="0">
                <a:latin typeface="YS Geo"/>
              </a:rPr>
              <a:t>, домашнее пиво);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сувениры и мерч с осетинской символикой.</a:t>
            </a:r>
          </a:p>
          <a:p>
            <a:pPr>
              <a:spcAft>
                <a:spcPts val="800"/>
              </a:spcAft>
            </a:pPr>
            <a:r>
              <a:rPr lang="ru-RU" sz="1600" b="1" dirty="0">
                <a:latin typeface="YS Geo"/>
              </a:rPr>
              <a:t>12:00–13:00</a:t>
            </a:r>
            <a:r>
              <a:rPr lang="ru-RU" sz="1600" dirty="0">
                <a:latin typeface="YS Geo"/>
              </a:rPr>
              <a:t> — торжественное открытие фестиваля: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приветственное слово губернатора Северной Осетии </a:t>
            </a:r>
            <a:r>
              <a:rPr lang="ru-RU" sz="1600" b="1" dirty="0">
                <a:latin typeface="YS Geo"/>
              </a:rPr>
              <a:t>Сергея Меняйло</a:t>
            </a:r>
            <a:r>
              <a:rPr lang="ru-RU" sz="1600" dirty="0">
                <a:latin typeface="YS Geo"/>
              </a:rPr>
              <a:t>;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краткий рассказ о значении фестиваля и осетинских традициях.</a:t>
            </a:r>
          </a:p>
          <a:p>
            <a:pPr>
              <a:spcAft>
                <a:spcPts val="800"/>
              </a:spcAft>
            </a:pPr>
            <a:r>
              <a:rPr lang="ru-RU" sz="1600" b="1" dirty="0">
                <a:latin typeface="YS Geo"/>
              </a:rPr>
              <a:t>13:00–16:00</a:t>
            </a:r>
            <a:r>
              <a:rPr lang="ru-RU" sz="1600" dirty="0">
                <a:latin typeface="YS Geo"/>
              </a:rPr>
              <a:t> — концертная программа на сцене: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выступления фольклорных коллективов с народными танцами и музыкой;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интерактив: приглашение зрителей на сцену — облачение в национальные костюмы, обучение элементам танца с кинжалами;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мастер‑класс по осетинским танцам (группы по 2–3 человека, конкурс на лучшее исполнение с призами — осетинские пироги или осетинское пиво).</a:t>
            </a:r>
          </a:p>
          <a:p>
            <a:pPr>
              <a:spcAft>
                <a:spcPts val="800"/>
              </a:spcAft>
            </a:pPr>
            <a:r>
              <a:rPr lang="ru-RU" sz="1600" b="1" dirty="0">
                <a:latin typeface="YS Geo"/>
              </a:rPr>
              <a:t>11:00–18:00</a:t>
            </a:r>
            <a:r>
              <a:rPr lang="ru-RU" sz="1600" dirty="0">
                <a:latin typeface="YS Geo"/>
              </a:rPr>
              <a:t> — возможность подняться на курорт «Мамисон» по канатной дороге (для желающих совместить культурную программу с горнолыжным отдыхом).</a:t>
            </a:r>
            <a:endParaRPr lang="ru-RU" sz="16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515388C-D8DD-E762-15F4-A15EECBBF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3118" y="742407"/>
            <a:ext cx="3887349" cy="218757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8727B58-D7EA-5D1C-6CEA-BE66173ED1E9}"/>
              </a:ext>
            </a:extLst>
          </p:cNvPr>
          <p:cNvSpPr txBox="1"/>
          <p:nvPr/>
        </p:nvSpPr>
        <p:spPr>
          <a:xfrm>
            <a:off x="8075299" y="2946525"/>
            <a:ext cx="41167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Вокально музыкальный ансамбль </a:t>
            </a:r>
            <a:r>
              <a:rPr lang="ru-RU" sz="1400" dirty="0" err="1"/>
              <a:t>Уацамонга</a:t>
            </a:r>
            <a:endParaRPr lang="ru-RU" sz="14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77DDA5A-6E81-5D51-AF53-CAE0A2361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0263" y="3429000"/>
            <a:ext cx="3773058" cy="236405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E3C1D2E-A32F-A80F-5BC8-33F752A4C02F}"/>
              </a:ext>
            </a:extLst>
          </p:cNvPr>
          <p:cNvSpPr txBox="1"/>
          <p:nvPr/>
        </p:nvSpPr>
        <p:spPr>
          <a:xfrm>
            <a:off x="8452375" y="5827343"/>
            <a:ext cx="3141467" cy="318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67" dirty="0"/>
              <a:t>Танцевальный ансамбль </a:t>
            </a:r>
            <a:r>
              <a:rPr lang="ru-RU" sz="1467" dirty="0" err="1"/>
              <a:t>амонд</a:t>
            </a:r>
            <a:endParaRPr lang="ru-RU" sz="1467" dirty="0"/>
          </a:p>
        </p:txBody>
      </p:sp>
    </p:spTree>
    <p:extLst>
      <p:ext uri="{BB962C8B-B14F-4D97-AF65-F5344CB8AC3E}">
        <p14:creationId xmlns:p14="http://schemas.microsoft.com/office/powerpoint/2010/main" val="1808224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2EEDF-ACAC-FB7F-A2A4-03B92E938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AD4FC3CF-9587-48BF-19D5-7C28844BC5FD}"/>
              </a:ext>
            </a:extLst>
          </p:cNvPr>
          <p:cNvSpPr/>
          <p:nvPr/>
        </p:nvSpPr>
        <p:spPr>
          <a:xfrm>
            <a:off x="200848" y="196598"/>
            <a:ext cx="3481003" cy="524943"/>
          </a:xfrm>
          <a:prstGeom prst="roundRect">
            <a:avLst>
              <a:gd name="adj" fmla="val 3739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33" dirty="0">
                <a:solidFill>
                  <a:schemeClr val="bg1"/>
                </a:solidFill>
                <a:latin typeface="Montserrat" panose="00000800000000000000" pitchFamily="2" charset="-52"/>
              </a:rPr>
              <a:t>Программа</a:t>
            </a:r>
            <a:r>
              <a:rPr lang="ru-RU" sz="2133" dirty="0">
                <a:solidFill>
                  <a:schemeClr val="tx1"/>
                </a:solidFill>
                <a:latin typeface="Montserrat" panose="00000800000000000000" pitchFamily="2" charset="-52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990B3E-F899-3F66-1CB9-8D3A67D89C3C}"/>
              </a:ext>
            </a:extLst>
          </p:cNvPr>
          <p:cNvSpPr txBox="1"/>
          <p:nvPr/>
        </p:nvSpPr>
        <p:spPr>
          <a:xfrm>
            <a:off x="200849" y="899989"/>
            <a:ext cx="7774924" cy="5468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1600" b="1" dirty="0">
                <a:latin typeface="YS Geo"/>
              </a:rPr>
              <a:t>22 февраля (Масленичный день)</a:t>
            </a:r>
            <a:endParaRPr lang="ru-RU" sz="1600" dirty="0">
              <a:latin typeface="YS Geo"/>
            </a:endParaRP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YS Geo"/>
              </a:rPr>
              <a:t>10:00–18:00</a:t>
            </a:r>
            <a:r>
              <a:rPr lang="ru-RU" sz="1600" dirty="0">
                <a:latin typeface="YS Geo"/>
              </a:rPr>
              <a:t> — ярмарка и гастрономическая зона: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продажа осетинских пирогов и других традиционных блюд;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масленичные угощения (блины, сбитень);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сувенирные ряды.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YS Geo"/>
              </a:rPr>
              <a:t>12:00–15:00</a:t>
            </a:r>
            <a:r>
              <a:rPr lang="ru-RU" sz="1600" dirty="0">
                <a:latin typeface="YS Geo"/>
              </a:rPr>
              <a:t> — мастер‑классы: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приготовление осетинских пирогов;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традиционные ремёсла (вышивка, керамика);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плетение масленичных кукол.</a:t>
            </a:r>
          </a:p>
          <a:p>
            <a:pPr>
              <a:spcAft>
                <a:spcPts val="800"/>
              </a:spcAft>
            </a:pPr>
            <a:r>
              <a:rPr lang="ru-RU" sz="1600" b="1" dirty="0">
                <a:latin typeface="YS Geo"/>
              </a:rPr>
              <a:t>15:00–17:00</a:t>
            </a:r>
            <a:r>
              <a:rPr lang="ru-RU" sz="1600" dirty="0">
                <a:latin typeface="YS Geo"/>
              </a:rPr>
              <a:t> — народные игры и забавы: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перетягивание каната;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эстафеты;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конкурсы для детей и взрослых.</a:t>
            </a:r>
          </a:p>
          <a:p>
            <a:pPr>
              <a:spcAft>
                <a:spcPts val="800"/>
              </a:spcAft>
            </a:pPr>
            <a:r>
              <a:rPr lang="ru-RU" sz="1600" b="1" dirty="0">
                <a:latin typeface="YS Geo"/>
              </a:rPr>
              <a:t>18:30–19:30</a:t>
            </a:r>
            <a:r>
              <a:rPr lang="ru-RU" sz="1600" dirty="0">
                <a:latin typeface="YS Geo"/>
              </a:rPr>
              <a:t> — торжественное сжигание большого масленичного чучела (в тёмное время суток).</a:t>
            </a:r>
          </a:p>
          <a:p>
            <a:pPr>
              <a:spcAft>
                <a:spcPts val="800"/>
              </a:spcAft>
            </a:pPr>
            <a:r>
              <a:rPr lang="ru-RU" sz="1600" b="1" dirty="0">
                <a:latin typeface="YS Geo"/>
              </a:rPr>
              <a:t>11:00–18:00</a:t>
            </a:r>
            <a:r>
              <a:rPr lang="ru-RU" sz="1600" dirty="0">
                <a:latin typeface="YS Geo"/>
              </a:rPr>
              <a:t> — возможность подняться на курорт «Мамисон» по канатной дороге.</a:t>
            </a:r>
            <a:endParaRPr lang="ru-RU" sz="1600" dirty="0"/>
          </a:p>
        </p:txBody>
      </p:sp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28FAEE67-AB15-6F91-9764-90BF478DA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450" y="196597"/>
            <a:ext cx="3116703" cy="207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Picture background">
            <a:extLst>
              <a:ext uri="{FF2B5EF4-FFF2-40B4-BE49-F238E27FC236}">
                <a16:creationId xmlns:a16="http://schemas.microsoft.com/office/drawing/2014/main" id="{53885910-6E15-24F3-5711-DD8F270B3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039" y="2387953"/>
            <a:ext cx="3885077" cy="219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6D46D67F-A17C-8F1A-85A7-F6DB3C005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291" y="4697154"/>
            <a:ext cx="2973860" cy="204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569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53E62-3759-1762-C5EF-D3B1DC17A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F8ED084-5A1C-EE82-4323-464C377850DA}"/>
              </a:ext>
            </a:extLst>
          </p:cNvPr>
          <p:cNvSpPr/>
          <p:nvPr/>
        </p:nvSpPr>
        <p:spPr>
          <a:xfrm>
            <a:off x="218407" y="174439"/>
            <a:ext cx="3481003" cy="524943"/>
          </a:xfrm>
          <a:prstGeom prst="roundRect">
            <a:avLst>
              <a:gd name="adj" fmla="val 3739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33" dirty="0">
                <a:solidFill>
                  <a:schemeClr val="bg1"/>
                </a:solidFill>
                <a:latin typeface="Montserrat" panose="00000800000000000000" pitchFamily="2" charset="-52"/>
              </a:rPr>
              <a:t>Программа</a:t>
            </a:r>
            <a:r>
              <a:rPr lang="ru-RU" sz="2133" dirty="0">
                <a:solidFill>
                  <a:schemeClr val="tx1"/>
                </a:solidFill>
                <a:latin typeface="Montserrat" panose="00000800000000000000" pitchFamily="2" charset="-52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8E6049-3B73-567A-1168-0D79BF471097}"/>
              </a:ext>
            </a:extLst>
          </p:cNvPr>
          <p:cNvSpPr txBox="1"/>
          <p:nvPr/>
        </p:nvSpPr>
        <p:spPr>
          <a:xfrm>
            <a:off x="218408" y="825581"/>
            <a:ext cx="7656966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1600" b="1" dirty="0">
                <a:latin typeface="YS Geo"/>
              </a:rPr>
              <a:t>23 февраля (День памяти и легенд)</a:t>
            </a:r>
            <a:br>
              <a:rPr lang="ru-RU" sz="1600" dirty="0">
                <a:latin typeface="YS Geo"/>
              </a:rPr>
            </a:br>
            <a:r>
              <a:rPr lang="ru-RU" sz="1600" i="1" dirty="0">
                <a:latin typeface="YS Geo"/>
              </a:rPr>
              <a:t>Место:</a:t>
            </a:r>
            <a:r>
              <a:rPr lang="ru-RU" sz="1600" dirty="0">
                <a:latin typeface="YS Geo"/>
              </a:rPr>
              <a:t> площадка у монумента Уастырджи</a:t>
            </a:r>
          </a:p>
          <a:p>
            <a:pPr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latin typeface="YS Geo"/>
              </a:rPr>
              <a:t>11:00–17:00</a:t>
            </a:r>
            <a:r>
              <a:rPr lang="ru-RU" sz="1600" dirty="0">
                <a:latin typeface="YS Geo"/>
              </a:rPr>
              <a:t> — работа палаток: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традиционная кухня (осетинские пироги, горячие блюда);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сувениры с изображением монумента Уастырджи и осетинской символикой.</a:t>
            </a:r>
          </a:p>
          <a:p>
            <a:pPr>
              <a:spcAft>
                <a:spcPts val="800"/>
              </a:spcAft>
            </a:pPr>
            <a:r>
              <a:rPr lang="ru-RU" sz="1600" b="1" dirty="0">
                <a:latin typeface="YS Geo"/>
              </a:rPr>
              <a:t>12:00–13:00</a:t>
            </a:r>
            <a:r>
              <a:rPr lang="ru-RU" sz="1600" dirty="0">
                <a:latin typeface="YS Geo"/>
              </a:rPr>
              <a:t> — торжественная часть: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выступление официальных лиц;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минута памяти в честь Дня защитника Отечества.</a:t>
            </a:r>
          </a:p>
          <a:p>
            <a:pPr>
              <a:spcAft>
                <a:spcPts val="800"/>
              </a:spcAft>
            </a:pPr>
            <a:r>
              <a:rPr lang="ru-RU" sz="1600" b="1" dirty="0">
                <a:latin typeface="YS Geo"/>
              </a:rPr>
              <a:t>13:30–15:00</a:t>
            </a:r>
            <a:r>
              <a:rPr lang="ru-RU" sz="1600" dirty="0">
                <a:latin typeface="YS Geo"/>
              </a:rPr>
              <a:t> — театрализованная постановка, посвящённая главной осетинской легенде (Нартовскому эпосу):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краткое введение в сюжет и значение эпоса;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сценическое воплощение ключевого эпизода с участием актёров в традиционных костюмах;</a:t>
            </a:r>
          </a:p>
          <a:p>
            <a:pPr marL="990575" lvl="1" indent="-38099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YS Geo"/>
              </a:rPr>
              <a:t>сопровождение народной музыкой и элементами хореографии.</a:t>
            </a:r>
          </a:p>
          <a:p>
            <a:pPr>
              <a:spcAft>
                <a:spcPts val="800"/>
              </a:spcAft>
            </a:pPr>
            <a:r>
              <a:rPr lang="ru-RU" sz="1600" b="1" dirty="0">
                <a:latin typeface="YS Geo"/>
              </a:rPr>
              <a:t>15:30–16:30</a:t>
            </a:r>
            <a:r>
              <a:rPr lang="ru-RU" sz="1600" dirty="0">
                <a:latin typeface="YS Geo"/>
              </a:rPr>
              <a:t> — экскурсия вокруг монумента с подробным рассказом о его символике и связанных с ним преданиях.</a:t>
            </a:r>
          </a:p>
          <a:p>
            <a:pPr>
              <a:spcAft>
                <a:spcPts val="800"/>
              </a:spcAft>
            </a:pPr>
            <a:r>
              <a:rPr lang="ru-RU" sz="1600" b="1" dirty="0">
                <a:latin typeface="YS Geo"/>
              </a:rPr>
              <a:t>16:30–17:00</a:t>
            </a:r>
            <a:r>
              <a:rPr lang="ru-RU" sz="1600" dirty="0">
                <a:latin typeface="YS Geo"/>
              </a:rPr>
              <a:t> — заключительное слово, благодарность гостям, церемония закрытия фестиваля.</a:t>
            </a:r>
          </a:p>
        </p:txBody>
      </p:sp>
      <p:pic>
        <p:nvPicPr>
          <p:cNvPr id="13" name="IMG_3275">
            <a:hlinkClick r:id="" action="ppaction://media"/>
            <a:extLst>
              <a:ext uri="{FF2B5EF4-FFF2-40B4-BE49-F238E27FC236}">
                <a16:creationId xmlns:a16="http://schemas.microsoft.com/office/drawing/2014/main" id="{661C9E15-3322-ED0C-9D85-D2C55D42AB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75374" y="198437"/>
            <a:ext cx="4022725" cy="646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176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3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53E62-3759-1762-C5EF-D3B1DC17A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F8ED084-5A1C-EE82-4323-464C377850DA}"/>
              </a:ext>
            </a:extLst>
          </p:cNvPr>
          <p:cNvSpPr/>
          <p:nvPr/>
        </p:nvSpPr>
        <p:spPr>
          <a:xfrm>
            <a:off x="193693" y="174439"/>
            <a:ext cx="2640123" cy="524943"/>
          </a:xfrm>
          <a:prstGeom prst="roundRect">
            <a:avLst>
              <a:gd name="adj" fmla="val 3739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33" dirty="0">
                <a:solidFill>
                  <a:schemeClr val="bg1"/>
                </a:solidFill>
                <a:latin typeface="Montserrat" panose="00000800000000000000" pitchFamily="2" charset="-52"/>
              </a:rPr>
              <a:t>Смета</a:t>
            </a:r>
            <a:r>
              <a:rPr lang="ru-RU" sz="2133" dirty="0">
                <a:solidFill>
                  <a:schemeClr val="tx1"/>
                </a:solidFill>
                <a:latin typeface="Montserrat" panose="00000800000000000000" pitchFamily="2" charset="-52"/>
              </a:rPr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A05771-A829-6E6B-D62C-932A275E9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78" y="879971"/>
            <a:ext cx="4893276" cy="5803590"/>
          </a:xfrm>
          <a:prstGeom prst="rect">
            <a:avLst/>
          </a:prstGeom>
        </p:spPr>
      </p:pic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3A9FE5F3-E015-8063-43A6-9E4549538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187" y="0"/>
            <a:ext cx="5484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3.png">
            <a:extLst>
              <a:ext uri="{FF2B5EF4-FFF2-40B4-BE49-F238E27FC236}">
                <a16:creationId xmlns:a16="http://schemas.microsoft.com/office/drawing/2014/main" id="{A924AF1C-A699-FBE5-F782-CADC09BF3F1B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10636159" y="91405"/>
            <a:ext cx="1456668" cy="1044312"/>
          </a:xfrm>
          <a:prstGeom prst="round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535182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DD66D-75CF-8F2E-FCA2-9D4CC4EEA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Picture background">
            <a:extLst>
              <a:ext uri="{FF2B5EF4-FFF2-40B4-BE49-F238E27FC236}">
                <a16:creationId xmlns:a16="http://schemas.microsoft.com/office/drawing/2014/main" id="{82621967-2FC5-56B8-2A05-A9942B295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AFE496-7AA3-8985-58E3-4DA0FC9F21D0}"/>
              </a:ext>
            </a:extLst>
          </p:cNvPr>
          <p:cNvSpPr txBox="1"/>
          <p:nvPr/>
        </p:nvSpPr>
        <p:spPr>
          <a:xfrm>
            <a:off x="1659924" y="1730631"/>
            <a:ext cx="887215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  <a:latin typeface="Montserrat" panose="00000800000000000000" pitchFamily="2" charset="-52"/>
              </a:rPr>
              <a:t>СПАСИБО ЗА ВНИМАНИЕ!</a:t>
            </a:r>
            <a:r>
              <a:rPr lang="ru-RU" sz="4400" dirty="0">
                <a:solidFill>
                  <a:schemeClr val="tx1"/>
                </a:solidFill>
                <a:latin typeface="Montserrat" panose="00000800000000000000" pitchFamily="2" charset="-5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9740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Custom 1">
      <a:dk1>
        <a:srgbClr val="000000"/>
      </a:dk1>
      <a:lt1>
        <a:srgbClr val="FFFFFF"/>
      </a:lt1>
      <a:dk2>
        <a:srgbClr val="2F2F2F"/>
      </a:dk2>
      <a:lt2>
        <a:srgbClr val="E6E6E6"/>
      </a:lt2>
      <a:accent1>
        <a:srgbClr val="D83B01"/>
      </a:accent1>
      <a:accent2>
        <a:srgbClr val="2F2F2F"/>
      </a:accent2>
      <a:accent3>
        <a:srgbClr val="D2D2D2"/>
      </a:accent3>
      <a:accent4>
        <a:srgbClr val="E6E6E6"/>
      </a:accent4>
      <a:accent5>
        <a:srgbClr val="000000"/>
      </a:accent5>
      <a:accent6>
        <a:srgbClr val="D83B01"/>
      </a:accent6>
      <a:hlink>
        <a:srgbClr val="D83B01"/>
      </a:hlink>
      <a:folHlink>
        <a:srgbClr val="D83B0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0398999_TF16401884_Win32" id="{0BC88D20-3FBD-4129-8371-C05C0D47C3EC}" vid="{8C1347A9-D366-4E2D-8B90-464E1520F6E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BCEF3AB-10D4-49E3-B75C-776D60141D7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510E7F-70F5-4475-850F-7F9C0A821B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C98A6E-22EC-4DD4-9EEB-7896057C12A3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кафе</Template>
  <TotalTime>947</TotalTime>
  <Words>2283</Words>
  <Application>Microsoft Office PowerPoint</Application>
  <PresentationFormat>Широкоэкранный</PresentationFormat>
  <Paragraphs>354</Paragraphs>
  <Slides>29</Slides>
  <Notes>29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7" baseType="lpstr">
      <vt:lpstr>Arial</vt:lpstr>
      <vt:lpstr>Arial Black</vt:lpstr>
      <vt:lpstr>Calibri</vt:lpstr>
      <vt:lpstr>Montserrat</vt:lpstr>
      <vt:lpstr>Roboto</vt:lpstr>
      <vt:lpstr>YS Geo</vt:lpstr>
      <vt:lpstr>YS Text</vt:lpstr>
      <vt:lpstr>Тема Office</vt:lpstr>
      <vt:lpstr>Слайд 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АЛАНСКИЕ ГОРЫ: ФЕСТИВАЛЬ СИЛЫ И КУЛЬТУРЫ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Даниил Осипов</dc:creator>
  <cp:lastModifiedBy>Даниил Осипов</cp:lastModifiedBy>
  <cp:revision>3</cp:revision>
  <dcterms:created xsi:type="dcterms:W3CDTF">2025-12-17T19:46:31Z</dcterms:created>
  <dcterms:modified xsi:type="dcterms:W3CDTF">2025-12-18T20:14:08Z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