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ebp" ContentType="image/webp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4"/>
  </p:notesMasterIdLst>
  <p:sldIdLst>
    <p:sldId id="289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5" r:id="rId10"/>
    <p:sldId id="266" r:id="rId11"/>
    <p:sldId id="267" r:id="rId12"/>
    <p:sldId id="268" r:id="rId13"/>
    <p:sldId id="264" r:id="rId14"/>
    <p:sldId id="269" r:id="rId15"/>
    <p:sldId id="270" r:id="rId16"/>
    <p:sldId id="286" r:id="rId17"/>
    <p:sldId id="271" r:id="rId18"/>
    <p:sldId id="272" r:id="rId19"/>
    <p:sldId id="273" r:id="rId20"/>
    <p:sldId id="275" r:id="rId21"/>
    <p:sldId id="276" r:id="rId22"/>
    <p:sldId id="277" r:id="rId23"/>
    <p:sldId id="278" r:id="rId24"/>
    <p:sldId id="274" r:id="rId25"/>
    <p:sldId id="279" r:id="rId26"/>
    <p:sldId id="281" r:id="rId27"/>
    <p:sldId id="282" r:id="rId28"/>
    <p:sldId id="283" r:id="rId29"/>
    <p:sldId id="284" r:id="rId30"/>
    <p:sldId id="285" r:id="rId31"/>
    <p:sldId id="287" r:id="rId32"/>
    <p:sldId id="288" r:id="rId33"/>
  </p:sldIdLst>
  <p:sldSz cx="14630400" cy="8229600"/>
  <p:notesSz cx="8229600" cy="14630400"/>
  <p:embeddedFontLst>
    <p:embeddedFont>
      <p:font typeface="Arial Black" panose="020B0604020202020204" pitchFamily="34" charset="0"/>
      <p:bold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ambria" panose="02040503050406030204" pitchFamily="18" charset="0"/>
      <p:regular r:id="rId40"/>
      <p:bold r:id="rId41"/>
      <p:italic r:id="rId42"/>
      <p:boldItalic r:id="rId43"/>
    </p:embeddedFont>
    <p:embeddedFont>
      <p:font typeface="Montserrat" pitchFamily="2" charset="0"/>
      <p:regular r:id="rId44"/>
      <p:bold r:id="rId45"/>
      <p:italic r:id="rId46"/>
      <p:boldItalic r:id="rId47"/>
    </p:embeddedFont>
    <p:embeddedFont>
      <p:font typeface="Sora Light" pitchFamily="2" charset="0"/>
      <p:regular r:id="rId48"/>
    </p:embeddedFont>
    <p:embeddedFont>
      <p:font typeface="Sora Semi Bold" pitchFamily="2" charset="0"/>
      <p:regular r:id="rId4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3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0" Type="http://schemas.openxmlformats.org/officeDocument/2006/relationships/slide" Target="slides/slide19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49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8730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184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svg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svg"/><Relationship Id="rId3" Type="http://schemas.openxmlformats.org/officeDocument/2006/relationships/image" Target="../media/image24.png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t.me/remit_officia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3.jpeg"/><Relationship Id="rId5" Type="http://schemas.openxmlformats.org/officeDocument/2006/relationships/image" Target="../media/image57.svg"/><Relationship Id="rId10" Type="http://schemas.openxmlformats.org/officeDocument/2006/relationships/image" Target="../media/image62.jpeg"/><Relationship Id="rId4" Type="http://schemas.openxmlformats.org/officeDocument/2006/relationships/image" Target="../media/image56.png"/><Relationship Id="rId9" Type="http://schemas.openxmlformats.org/officeDocument/2006/relationships/image" Target="../media/image61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7.svg"/><Relationship Id="rId11" Type="http://schemas.openxmlformats.org/officeDocument/2006/relationships/image" Target="../media/image72.jpeg"/><Relationship Id="rId5" Type="http://schemas.openxmlformats.org/officeDocument/2006/relationships/image" Target="../media/image66.png"/><Relationship Id="rId10" Type="http://schemas.openxmlformats.org/officeDocument/2006/relationships/image" Target="../media/image71.svg"/><Relationship Id="rId4" Type="http://schemas.openxmlformats.org/officeDocument/2006/relationships/image" Target="../media/image65.svg"/><Relationship Id="rId9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sv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7.svg"/><Relationship Id="rId11" Type="http://schemas.openxmlformats.org/officeDocument/2006/relationships/image" Target="../media/image82.webp"/><Relationship Id="rId5" Type="http://schemas.openxmlformats.org/officeDocument/2006/relationships/image" Target="../media/image76.png"/><Relationship Id="rId10" Type="http://schemas.openxmlformats.org/officeDocument/2006/relationships/image" Target="../media/image81.svg"/><Relationship Id="rId4" Type="http://schemas.openxmlformats.org/officeDocument/2006/relationships/image" Target="../media/image75.svg"/><Relationship Id="rId9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drawing/2010/main" xmlns:ns5="http://schemas.microsoft.com/office/powerpoint/2010/main">
  <ns0:cSld>
    <ns0:spTree>
      <ns0:nvGrpSpPr>
        <ns0:cNvPr id="1" name=""/>
        <ns0:cNvGrpSpPr/>
        <ns0:nvPr/>
      </ns0:nvGrpSpPr>
      <ns0:grpSpPr>
        <ns1:xfrm>
          <ns1:off x="0" y="0"/>
          <ns1:ext cx="0" cy="0"/>
          <ns1:chOff x="0" y="0"/>
          <ns1:chExt cx="0" cy="0"/>
        </ns1:xfrm>
      </ns0:grpSpPr>
      <ns0:pic>
        <ns0:nvPicPr>
          <ns0:cNvPr id="1026" name="Picture 2" descr="Picture background">
            <ns1:extLst>
              <ns1:ext uri="{FF2B5EF4-FFF2-40B4-BE49-F238E27FC236}">
                <ns2:creationId id="{EB0E5D98-6948-36F5-876E-5880B66DC992}"/>
              </ns1:ext>
            </ns1:extLst>
          </ns0:cNvPr>
          <ns0:cNvPicPr>
            <ns1:picLocks noChangeAspect="1" noChangeArrowheads="1"/>
          </ns0:cNvPicPr>
          <ns0:nvPr/>
        </ns0:nvPicPr>
        <ns0:blipFill>
          <ns1:blip ns3:embed="rId3">
            <ns1:extLst>
              <ns1:ext uri="{28A0092B-C50C-407E-A947-70E740481C1C}">
                <ns4:useLocalDpi val="0"/>
              </ns1:ext>
            </ns1:extLst>
          </ns1:blip>
          <ns1:srcRect/>
          <ns1:stretch>
            <ns1:fillRect/>
          </ns1:stretch>
        </ns0:blipFill>
        <ns0:spPr bwMode="auto">
          <ns1:xfrm>
            <ns1:off x="1" y="0"/>
            <ns1:ext cx="14630399" cy="8229600"/>
          </ns1:xfrm>
          <ns1:prstGeom prst="rect">
            <ns1:avLst/>
          </ns1:prstGeom>
          <ns1:noFill/>
          <ns1:extLst>
            <ns1:ext uri="{909E8E84-426E-40DD-AFC4-6F175D3DCCD1}">
              <ns4:hiddenFill>
                <ns1:solidFill>
                  <ns1:srgbClr val="FFFFFF"/>
                </ns1:solidFill>
              </ns4:hiddenFill>
            </ns1:ext>
          </ns1:extLst>
        </ns0:spPr>
      </ns0:pic>
      <ns0:sp>
        <ns0:nvSpPr>
          <ns0:cNvPr id="4" name="Text 1"/>
          <ns0:cNvSpPr/>
          <ns0:nvPr/>
        </ns0:nvSpPr>
        <ns0:spPr>
          <ns1:xfrm>
            <ns1:off x="3257550" y="5963433"/>
            <ns1:ext cx="9024581" cy="1359092"/>
          </ns1:xfrm>
          <ns1:prstGeom prst="rect">
            <ns1:avLst/>
          </ns1:prstGeom>
          <ns1:noFill/>
          <ns1:ln/>
        </ns0:spPr>
        <ns0:txBody>
          <ns1:bodyPr wrap="square" lIns="0" tIns="0" rIns="0" bIns="0" rtlCol="0" anchor="t"/>
          <ns1:lstStyle/>
          <ns1:p>
            <ns1:pPr marL="0" indent="0" algn="l">
              <ns1:lnSpc>
                <ns1:spcPts val="2850"/>
              </ns1:lnSpc>
              <ns1:buNone/>
            </ns1:pPr>
            <ns1:r>
              <ns1:rPr lang="en-US" sz="1750" dirty="0">
                <ns1:solidFill>
                  <ns1:schemeClr val="bg1"/>
                </ns1:solidFill>
                <ns1:latin typeface="Arial Black" panose="020B0A04020102020204" pitchFamily="34" charset="0"/>
                <ns1:ea typeface="Open Sans" pitchFamily="34" charset="-122"/>
                <ns1:cs typeface="Open Sans" pitchFamily="34" charset="-120"/>
              </ns1:rPr>
              <ns1:t>Работу выполнил: Осипов Даниил</ns1:t>
            </ns1:r>
            <ns1:r>
              <ns1:rPr lang="en-US" sz="1750" dirty="0" err="1">
                <ns1:solidFill>
                  <ns1:schemeClr val="bg1"/>
                </ns1:solidFill>
                <ns1:latin typeface="Arial Black" panose="020B0A04020102020204" pitchFamily="34" charset="0"/>
                <ns1:ea typeface="Open Sans" pitchFamily="34" charset="-122"/>
                <ns1:cs typeface="Open Sans" pitchFamily="34" charset="-120"/>
              </ns1:rPr>
              <ns1:t/>
            </ns1:r>
            <ns1:r>
              <ns1:rPr lang="en-US" sz="1750" dirty="0">
                <ns1:solidFill>
                  <ns1:schemeClr val="bg1"/>
                </ns1:solidFill>
                <ns1:latin typeface="Arial Black" panose="020B0A04020102020204" pitchFamily="34" charset="0"/>
                <ns1:ea typeface="Open Sans" pitchFamily="34" charset="-122"/>
                <ns1:cs typeface="Open Sans" pitchFamily="34" charset="-120"/>
              </ns1:rPr>
              <ns1:t/>
            </ns1:r>
            <ns1:r>
              <ns1:rPr lang="en-US" sz="1750" dirty="0" err="1">
                <ns1:solidFill>
                  <ns1:schemeClr val="bg1"/>
                </ns1:solidFill>
                <ns1:latin typeface="Arial Black" panose="020B0A04020102020204" pitchFamily="34" charset="0"/>
                <ns1:ea typeface="Open Sans" pitchFamily="34" charset="-122"/>
                <ns1:cs typeface="Open Sans" pitchFamily="34" charset="-120"/>
              </ns1:rPr>
              <ns1:t/>
            </ns1:r>
            <ns1:endParaRPr lang="ru-RU" sz="1750" dirty="0">
              <ns1:solidFill>
                <ns1:schemeClr val="bg1"/>
              </ns1:solidFill>
              <ns1:latin typeface="Arial Black" panose="020B0A04020102020204" pitchFamily="34" charset="0"/>
              <ns1:ea typeface="Open Sans" pitchFamily="34" charset="-122"/>
              <ns1:cs typeface="Open Sans" pitchFamily="34" charset="-120"/>
            </ns1:endParaRPr>
          </ns1:p>
          <ns1:p>
            <ns1:pPr marL="0" indent="0" algn="l">
              <ns1:lnSpc>
                <ns1:spcPts val="2850"/>
              </ns1:lnSpc>
              <ns1:buNone/>
            </ns1:pPr>
            <ns1:r>
              <ns1:rPr lang="ru-RU" sz="1750" dirty="0">
                <ns1:solidFill>
                  <ns1:schemeClr val="bg1"/>
                </ns1:solidFill>
                <ns1:latin typeface="Arial Black" panose="020B0A04020102020204" pitchFamily="34" charset="0"/>
              </ns1:rPr>
              <ns1:t>4 курс маркетинг, группа 2</ns1:t>
            </ns1:r>
          </ns1:p>
        </ns0:txBody>
      </ns0:sp>
    </ns0:spTree>
    <ns0:extLst>
      <ns0:ext uri="{BB962C8B-B14F-4D97-AF65-F5344CB8AC3E}">
        <ns5:creationId val="1195335184"/>
      </ns0:ext>
    </ns0:extLst>
  </ns0:cSld>
  <ns0:clrMapOvr>
    <ns1:masterClrMapping/>
  </ns0:clrMapOvr>
</ns0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/>
          <p:nvPr/>
        </p:nvSpPr>
        <p:spPr>
          <a:xfrm>
            <a:off x="6244709" y="602575"/>
            <a:ext cx="7627382" cy="1282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00" dirty="0">
                <a:solidFill>
                  <a:srgbClr val="1F1E1E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Мясоперерабатывающий завод «РЕМИТ»</a:t>
            </a:r>
            <a:endParaRPr lang="en-US" sz="4000" dirty="0"/>
          </a:p>
        </p:txBody>
      </p:sp>
      <p:sp>
        <p:nvSpPr>
          <p:cNvPr id="6" name="Text 2"/>
          <p:cNvSpPr/>
          <p:nvPr/>
        </p:nvSpPr>
        <p:spPr>
          <a:xfrm>
            <a:off x="6244709" y="2148483"/>
            <a:ext cx="7627382" cy="88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Крупнейшее предприятие отрасли, основанное в </a:t>
            </a:r>
            <a:r>
              <a:rPr lang="en-US" sz="16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2001</a:t>
            </a: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году. Компания зарекомендовала себя как производителя качественной мясной продукции с узнаваемым брендом на рынке.</a:t>
            </a:r>
            <a:endParaRPr lang="en-US" sz="1600" dirty="0"/>
          </a:p>
        </p:txBody>
      </p:sp>
      <p:sp>
        <p:nvSpPr>
          <p:cNvPr id="7" name="Shape 3"/>
          <p:cNvSpPr/>
          <p:nvPr/>
        </p:nvSpPr>
        <p:spPr>
          <a:xfrm>
            <a:off x="6244709" y="3234928"/>
            <a:ext cx="3725942" cy="2016323"/>
          </a:xfrm>
          <a:prstGeom prst="roundRect">
            <a:avLst>
              <a:gd name="adj" fmla="val 4062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6447234" y="3437453"/>
            <a:ext cx="2565678" cy="320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Миссия</a:t>
            </a:r>
            <a:endParaRPr lang="en-US" sz="2000" b="1" dirty="0"/>
          </a:p>
        </p:txBody>
      </p:sp>
      <p:sp>
        <p:nvSpPr>
          <p:cNvPr id="9" name="Text 5"/>
          <p:cNvSpPr/>
          <p:nvPr/>
        </p:nvSpPr>
        <p:spPr>
          <a:xfrm>
            <a:off x="6447234" y="3863340"/>
            <a:ext cx="3320891" cy="88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Стремясь к успеху, с любовью создавать продукты для тех, кто нам дорог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10146030" y="3234928"/>
            <a:ext cx="3726061" cy="2016323"/>
          </a:xfrm>
          <a:prstGeom prst="roundRect">
            <a:avLst>
              <a:gd name="adj" fmla="val 4062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10348555" y="3437453"/>
            <a:ext cx="2565678" cy="320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Цель</a:t>
            </a:r>
            <a:endParaRPr lang="en-US" sz="2000" b="1" dirty="0"/>
          </a:p>
        </p:txBody>
      </p:sp>
      <p:sp>
        <p:nvSpPr>
          <p:cNvPr id="12" name="Text 8"/>
          <p:cNvSpPr/>
          <p:nvPr/>
        </p:nvSpPr>
        <p:spPr>
          <a:xfrm>
            <a:off x="10348555" y="3863340"/>
            <a:ext cx="3321010" cy="1185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Укреплять позиции надежного отечественного производителя, расширять ассортимент и присутствие на рынке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6244709" y="5426631"/>
            <a:ext cx="7627382" cy="2200275"/>
          </a:xfrm>
          <a:prstGeom prst="roundRect">
            <a:avLst>
              <a:gd name="adj" fmla="val 3722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6447234" y="5629156"/>
            <a:ext cx="2565678" cy="320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Задачи</a:t>
            </a:r>
            <a:endParaRPr lang="en-US" sz="2000" b="1" dirty="0"/>
          </a:p>
        </p:txBody>
      </p:sp>
      <p:sp>
        <p:nvSpPr>
          <p:cNvPr id="15" name="Text 11"/>
          <p:cNvSpPr/>
          <p:nvPr/>
        </p:nvSpPr>
        <p:spPr>
          <a:xfrm>
            <a:off x="6447234" y="6055043"/>
            <a:ext cx="7222331" cy="1369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Контроль качества</a:t>
            </a:r>
            <a:endParaRPr lang="en-US" sz="160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Внедрение стандартов</a:t>
            </a:r>
            <a:endParaRPr lang="en-US" sz="160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Партнерские отношения</a:t>
            </a:r>
            <a:endParaRPr lang="en-US" sz="1600" dirty="0"/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Доверие потребителей</a:t>
            </a:r>
            <a:endParaRPr lang="en-US" sz="16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E9F1F5E-F239-B267-E4F0-3F17BB9C8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86" y="487464"/>
            <a:ext cx="5824140" cy="246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8F10F7B5-318C-D2D3-3836-1E5A4233E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06" y="3119290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B1889BA-0485-0F06-1979-BEA48DF0E9AA}"/>
              </a:ext>
            </a:extLst>
          </p:cNvPr>
          <p:cNvSpPr/>
          <p:nvPr/>
        </p:nvSpPr>
        <p:spPr>
          <a:xfrm>
            <a:off x="12839308" y="7774543"/>
            <a:ext cx="1791092" cy="455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794980"/>
            <a:ext cx="4276130" cy="534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dirty="0">
                <a:solidFill>
                  <a:srgbClr val="1F1E1E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История на рынке</a:t>
            </a:r>
            <a:endParaRPr lang="en-US" sz="3350" dirty="0"/>
          </a:p>
        </p:txBody>
      </p:sp>
      <p:sp>
        <p:nvSpPr>
          <p:cNvPr id="3" name="Shape 1"/>
          <p:cNvSpPr/>
          <p:nvPr/>
        </p:nvSpPr>
        <p:spPr>
          <a:xfrm>
            <a:off x="7303770" y="1573292"/>
            <a:ext cx="22860" cy="4648676"/>
          </a:xfrm>
          <a:prstGeom prst="roundRect">
            <a:avLst>
              <a:gd name="adj" fmla="val 298550"/>
            </a:avLst>
          </a:prstGeom>
          <a:solidFill>
            <a:srgbClr val="DFB8BC"/>
          </a:solidFill>
          <a:ln/>
        </p:spPr>
      </p:sp>
      <p:sp>
        <p:nvSpPr>
          <p:cNvPr id="4" name="Shape 2"/>
          <p:cNvSpPr/>
          <p:nvPr/>
        </p:nvSpPr>
        <p:spPr>
          <a:xfrm>
            <a:off x="6667857" y="1744623"/>
            <a:ext cx="487442" cy="22860"/>
          </a:xfrm>
          <a:prstGeom prst="roundRect">
            <a:avLst>
              <a:gd name="adj" fmla="val 298550"/>
            </a:avLst>
          </a:prstGeom>
          <a:solidFill>
            <a:srgbClr val="DFB8BC"/>
          </a:solidFill>
          <a:ln/>
        </p:spPr>
      </p:sp>
      <p:sp>
        <p:nvSpPr>
          <p:cNvPr id="5" name="Shape 3"/>
          <p:cNvSpPr/>
          <p:nvPr/>
        </p:nvSpPr>
        <p:spPr>
          <a:xfrm>
            <a:off x="7132439" y="1573292"/>
            <a:ext cx="365522" cy="365522"/>
          </a:xfrm>
          <a:prstGeom prst="roundRect">
            <a:avLst>
              <a:gd name="adj" fmla="val 18672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186970" y="1595735"/>
            <a:ext cx="256461" cy="320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364712" y="1629132"/>
            <a:ext cx="2138005" cy="267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2400" b="1" dirty="0">
                <a:solidFill>
                  <a:srgbClr val="3B3535"/>
                </a:solidFill>
                <a:latin typeface="Montserrat" panose="00000800000000000000" pitchFamily="2" charset="-52"/>
                <a:ea typeface="Sora Semi Bold" pitchFamily="34" charset="-122"/>
                <a:cs typeface="Sora Semi Bold" pitchFamily="34" charset="-120"/>
              </a:rPr>
              <a:t>2001</a:t>
            </a:r>
            <a:endParaRPr lang="en-US" sz="2400" b="1" dirty="0">
              <a:latin typeface="Montserrat" panose="00000800000000000000" pitchFamily="2" charset="-52"/>
            </a:endParaRPr>
          </a:p>
        </p:txBody>
      </p:sp>
      <p:sp>
        <p:nvSpPr>
          <p:cNvPr id="8" name="Text 6"/>
          <p:cNvSpPr/>
          <p:nvPr/>
        </p:nvSpPr>
        <p:spPr>
          <a:xfrm>
            <a:off x="758309" y="1969532"/>
            <a:ext cx="5744408" cy="455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75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Основание завода. Около 50 наименований продукции, сотрудничество с ритейлерами</a:t>
            </a:r>
            <a:endParaRPr lang="en-US" sz="1600" b="1" dirty="0"/>
          </a:p>
        </p:txBody>
      </p:sp>
      <p:sp>
        <p:nvSpPr>
          <p:cNvPr id="9" name="Shape 7"/>
          <p:cNvSpPr/>
          <p:nvPr/>
        </p:nvSpPr>
        <p:spPr>
          <a:xfrm>
            <a:off x="7475101" y="2638306"/>
            <a:ext cx="487442" cy="22860"/>
          </a:xfrm>
          <a:prstGeom prst="roundRect">
            <a:avLst>
              <a:gd name="adj" fmla="val 298550"/>
            </a:avLst>
          </a:prstGeom>
          <a:solidFill>
            <a:srgbClr val="DFB8BC"/>
          </a:solidFill>
          <a:ln/>
        </p:spPr>
      </p:sp>
      <p:sp>
        <p:nvSpPr>
          <p:cNvPr id="10" name="Shape 8"/>
          <p:cNvSpPr/>
          <p:nvPr/>
        </p:nvSpPr>
        <p:spPr>
          <a:xfrm>
            <a:off x="7132439" y="2466975"/>
            <a:ext cx="365522" cy="365522"/>
          </a:xfrm>
          <a:prstGeom prst="roundRect">
            <a:avLst>
              <a:gd name="adj" fmla="val 18672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86970" y="2489418"/>
            <a:ext cx="256461" cy="320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127683" y="2522815"/>
            <a:ext cx="2138005" cy="267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400" b="1" dirty="0">
                <a:solidFill>
                  <a:srgbClr val="3B3535"/>
                </a:solidFill>
                <a:latin typeface="Montserrat" panose="00000800000000000000" pitchFamily="2" charset="-52"/>
                <a:ea typeface="Sora Semi Bold" pitchFamily="34" charset="-122"/>
                <a:cs typeface="Sora Semi Bold" pitchFamily="34" charset="-120"/>
              </a:rPr>
              <a:t>2008</a:t>
            </a:r>
            <a:endParaRPr lang="en-US" sz="2400" b="1" dirty="0">
              <a:latin typeface="Montserrat" panose="00000800000000000000" pitchFamily="2" charset="-52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127683" y="2863215"/>
            <a:ext cx="5744408" cy="455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Экономический кризис. Решение сохранить средний и высокий сегменты, отказ от эконом-сегмента</a:t>
            </a:r>
            <a:endParaRPr lang="en-US" sz="1600" b="1" dirty="0"/>
          </a:p>
        </p:txBody>
      </p:sp>
      <p:sp>
        <p:nvSpPr>
          <p:cNvPr id="14" name="Shape 12"/>
          <p:cNvSpPr/>
          <p:nvPr/>
        </p:nvSpPr>
        <p:spPr>
          <a:xfrm>
            <a:off x="6667857" y="3438049"/>
            <a:ext cx="487442" cy="22860"/>
          </a:xfrm>
          <a:prstGeom prst="roundRect">
            <a:avLst>
              <a:gd name="adj" fmla="val 298550"/>
            </a:avLst>
          </a:prstGeom>
          <a:solidFill>
            <a:srgbClr val="DFB8BC"/>
          </a:solidFill>
          <a:ln/>
        </p:spPr>
      </p:sp>
      <p:sp>
        <p:nvSpPr>
          <p:cNvPr id="15" name="Shape 13"/>
          <p:cNvSpPr/>
          <p:nvPr/>
        </p:nvSpPr>
        <p:spPr>
          <a:xfrm>
            <a:off x="7132439" y="3266718"/>
            <a:ext cx="365522" cy="365522"/>
          </a:xfrm>
          <a:prstGeom prst="roundRect">
            <a:avLst>
              <a:gd name="adj" fmla="val 18672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186970" y="3289161"/>
            <a:ext cx="256461" cy="320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4364712" y="3322558"/>
            <a:ext cx="2138005" cy="267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2400" b="1" dirty="0">
                <a:solidFill>
                  <a:srgbClr val="3B3535"/>
                </a:solidFill>
                <a:latin typeface="Montserrat" panose="00000800000000000000" pitchFamily="2" charset="-52"/>
                <a:ea typeface="Sora Semi Bold" pitchFamily="34" charset="-122"/>
                <a:cs typeface="Sora Semi Bold" pitchFamily="34" charset="-120"/>
              </a:rPr>
              <a:t>2013</a:t>
            </a:r>
            <a:endParaRPr lang="en-US" sz="2400" b="1" dirty="0">
              <a:latin typeface="Montserrat" panose="00000800000000000000" pitchFamily="2" charset="-52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58309" y="3662958"/>
            <a:ext cx="5744408" cy="455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75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Внедрение системы ДНК-тестирования сырья и готовой продукции — первая в России</a:t>
            </a:r>
            <a:endParaRPr lang="en-US" sz="1600" b="1" dirty="0"/>
          </a:p>
        </p:txBody>
      </p:sp>
      <p:sp>
        <p:nvSpPr>
          <p:cNvPr id="19" name="Shape 17"/>
          <p:cNvSpPr/>
          <p:nvPr/>
        </p:nvSpPr>
        <p:spPr>
          <a:xfrm>
            <a:off x="7475101" y="4237792"/>
            <a:ext cx="487442" cy="22860"/>
          </a:xfrm>
          <a:prstGeom prst="roundRect">
            <a:avLst>
              <a:gd name="adj" fmla="val 298550"/>
            </a:avLst>
          </a:prstGeom>
          <a:solidFill>
            <a:srgbClr val="DFB8BC"/>
          </a:solidFill>
          <a:ln/>
        </p:spPr>
      </p:sp>
      <p:sp>
        <p:nvSpPr>
          <p:cNvPr id="20" name="Shape 18"/>
          <p:cNvSpPr/>
          <p:nvPr/>
        </p:nvSpPr>
        <p:spPr>
          <a:xfrm>
            <a:off x="7132439" y="4066461"/>
            <a:ext cx="365522" cy="365522"/>
          </a:xfrm>
          <a:prstGeom prst="roundRect">
            <a:avLst>
              <a:gd name="adj" fmla="val 18672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186970" y="4088904"/>
            <a:ext cx="256461" cy="320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8127683" y="4122301"/>
            <a:ext cx="2138005" cy="267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400" b="1" dirty="0">
                <a:solidFill>
                  <a:srgbClr val="3B3535"/>
                </a:solidFill>
                <a:latin typeface="Montserrat" panose="00000800000000000000" pitchFamily="2" charset="-52"/>
                <a:ea typeface="Sora Semi Bold" pitchFamily="34" charset="-122"/>
                <a:cs typeface="Sora Semi Bold" pitchFamily="34" charset="-120"/>
              </a:rPr>
              <a:t>2017</a:t>
            </a:r>
            <a:endParaRPr lang="en-US" sz="2400" b="1" dirty="0">
              <a:latin typeface="Montserrat" panose="00000800000000000000" pitchFamily="2" charset="-52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127683" y="4462701"/>
            <a:ext cx="5744408" cy="2275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Первая франшиза. Начало развития франчайзинговой сети</a:t>
            </a:r>
            <a:endParaRPr lang="en-US" sz="1600" b="1" dirty="0"/>
          </a:p>
        </p:txBody>
      </p:sp>
      <p:sp>
        <p:nvSpPr>
          <p:cNvPr id="24" name="Shape 22"/>
          <p:cNvSpPr/>
          <p:nvPr/>
        </p:nvSpPr>
        <p:spPr>
          <a:xfrm>
            <a:off x="6667857" y="5037534"/>
            <a:ext cx="487442" cy="22860"/>
          </a:xfrm>
          <a:prstGeom prst="roundRect">
            <a:avLst>
              <a:gd name="adj" fmla="val 298550"/>
            </a:avLst>
          </a:prstGeom>
          <a:solidFill>
            <a:srgbClr val="DFB8BC"/>
          </a:solidFill>
          <a:ln/>
        </p:spPr>
      </p:sp>
      <p:sp>
        <p:nvSpPr>
          <p:cNvPr id="25" name="Shape 23"/>
          <p:cNvSpPr/>
          <p:nvPr/>
        </p:nvSpPr>
        <p:spPr>
          <a:xfrm>
            <a:off x="7132439" y="4866203"/>
            <a:ext cx="365522" cy="365522"/>
          </a:xfrm>
          <a:prstGeom prst="roundRect">
            <a:avLst>
              <a:gd name="adj" fmla="val 18672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186970" y="4888647"/>
            <a:ext cx="256461" cy="320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5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4364712" y="4922044"/>
            <a:ext cx="2138005" cy="267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2400" b="1" dirty="0">
                <a:solidFill>
                  <a:srgbClr val="3B3535"/>
                </a:solidFill>
                <a:latin typeface="Montserrat" panose="00000800000000000000" pitchFamily="2" charset="-52"/>
                <a:ea typeface="Sora Semi Bold" pitchFamily="34" charset="-122"/>
                <a:cs typeface="Sora Semi Bold" pitchFamily="34" charset="-120"/>
              </a:rPr>
              <a:t>2020</a:t>
            </a:r>
            <a:endParaRPr lang="en-US" sz="2400" b="1" dirty="0">
              <a:latin typeface="Montserrat" panose="00000800000000000000" pitchFamily="2" charset="-52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758309" y="5262443"/>
            <a:ext cx="5744408" cy="455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75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Технология «тёплая полка» — инновационный подход к хранению и презентации продукции</a:t>
            </a:r>
            <a:endParaRPr lang="en-US" sz="1600" b="1" dirty="0"/>
          </a:p>
        </p:txBody>
      </p:sp>
      <p:sp>
        <p:nvSpPr>
          <p:cNvPr id="29" name="Text 27"/>
          <p:cNvSpPr/>
          <p:nvPr/>
        </p:nvSpPr>
        <p:spPr>
          <a:xfrm>
            <a:off x="758309" y="6480810"/>
            <a:ext cx="2138005" cy="267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1F1E1E"/>
                </a:solidFill>
                <a:latin typeface="Montserrat" panose="00000800000000000000" pitchFamily="2" charset="-52"/>
                <a:ea typeface="Sora Semi Bold" pitchFamily="34" charset="-122"/>
                <a:cs typeface="Sora Semi Bold" pitchFamily="34" charset="-120"/>
              </a:rPr>
              <a:t>Франчайзинг</a:t>
            </a:r>
            <a:endParaRPr lang="en-US" sz="1650" b="1" dirty="0">
              <a:latin typeface="Montserrat" panose="00000800000000000000" pitchFamily="2" charset="-52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758309" y="6869906"/>
            <a:ext cx="6358652" cy="455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b="1" dirty="0">
                <a:solidFill>
                  <a:srgbClr val="3B3535"/>
                </a:solidFill>
                <a:latin typeface="Montserrat" panose="00000800000000000000" pitchFamily="2" charset="-52"/>
                <a:ea typeface="Sora Light" pitchFamily="34" charset="-122"/>
                <a:cs typeface="Sora Light" pitchFamily="34" charset="-120"/>
              </a:rPr>
              <a:t>На январь 2026: 77 точек РЕМИТ.ВКУСНЫЕ КОЛБАСЫ, РЕМИТ.РЕГИОНЫ, РЕМИТ.ФАСТ-ФУД</a:t>
            </a:r>
            <a:endParaRPr lang="en-US" sz="1250" b="1" dirty="0">
              <a:latin typeface="Montserrat" panose="00000800000000000000" pitchFamily="2" charset="-52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7521059" y="6480810"/>
            <a:ext cx="2138005" cy="267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1F1E1E"/>
                </a:solidFill>
                <a:latin typeface="Montserrat" panose="00000800000000000000" pitchFamily="2" charset="-52"/>
                <a:ea typeface="Sora Semi Bold" pitchFamily="34" charset="-122"/>
                <a:cs typeface="Sora Semi Bold" pitchFamily="34" charset="-120"/>
              </a:rPr>
              <a:t>География</a:t>
            </a:r>
            <a:endParaRPr lang="en-US" sz="1650" b="1" dirty="0">
              <a:latin typeface="Montserrat" panose="00000800000000000000" pitchFamily="2" charset="-52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7521059" y="6869906"/>
            <a:ext cx="6358652" cy="455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b="1" dirty="0">
                <a:solidFill>
                  <a:srgbClr val="3B3535"/>
                </a:solidFill>
                <a:latin typeface="Montserrat" panose="00000800000000000000" pitchFamily="2" charset="-52"/>
                <a:ea typeface="Sora Light" pitchFamily="34" charset="-122"/>
                <a:cs typeface="Sora Light" pitchFamily="34" charset="-120"/>
              </a:rPr>
              <a:t>Вся Россия, СНГ, Китай, ОАЭ, Вьетнам. Федеральные сети, HoReCa, дистрибьюторы, фирменные магазины</a:t>
            </a:r>
            <a:endParaRPr lang="en-US" sz="1250" b="1" dirty="0">
              <a:latin typeface="Montserrat" panose="00000800000000000000" pitchFamily="2" charset="-52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FE00180F-6CF0-104C-7AAA-9DEDF24C0470}"/>
              </a:ext>
            </a:extLst>
          </p:cNvPr>
          <p:cNvSpPr/>
          <p:nvPr/>
        </p:nvSpPr>
        <p:spPr>
          <a:xfrm>
            <a:off x="12839308" y="7774543"/>
            <a:ext cx="1791092" cy="455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/>
          <p:nvPr/>
        </p:nvSpPr>
        <p:spPr>
          <a:xfrm>
            <a:off x="5877061" y="631839"/>
            <a:ext cx="6980158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FF0000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Доминирующая позиция</a:t>
            </a:r>
            <a:endParaRPr lang="en-US" sz="4450" dirty="0">
              <a:solidFill>
                <a:srgbClr val="FF0000"/>
              </a:solidFill>
            </a:endParaRPr>
          </a:p>
        </p:txBody>
      </p:sp>
      <p:sp>
        <p:nvSpPr>
          <p:cNvPr id="6" name="Text 2"/>
          <p:cNvSpPr/>
          <p:nvPr/>
        </p:nvSpPr>
        <p:spPr>
          <a:xfrm>
            <a:off x="5877061" y="2269808"/>
            <a:ext cx="2361962" cy="714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en-US" sz="560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14 млрд</a:t>
            </a:r>
            <a:endParaRPr lang="en-US" sz="5600" dirty="0"/>
          </a:p>
        </p:txBody>
      </p:sp>
      <p:sp>
        <p:nvSpPr>
          <p:cNvPr id="7" name="Text 3"/>
          <p:cNvSpPr/>
          <p:nvPr/>
        </p:nvSpPr>
        <p:spPr>
          <a:xfrm>
            <a:off x="5877061" y="3255407"/>
            <a:ext cx="2361962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Выручка 2024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877061" y="3741538"/>
            <a:ext cx="2361962" cy="1003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700" b="1" dirty="0">
                <a:solidFill>
                  <a:srgbClr val="3B3535"/>
                </a:solidFill>
                <a:latin typeface="Montserrat" panose="00000800000000000000" pitchFamily="2" charset="-52"/>
                <a:ea typeface="Sora Light" pitchFamily="34" charset="-122"/>
                <a:cs typeface="Sora Light" pitchFamily="34" charset="-120"/>
              </a:rPr>
              <a:t>5-е место среди предприятий отрасли</a:t>
            </a:r>
            <a:endParaRPr lang="en-US" sz="1700" b="1" dirty="0">
              <a:latin typeface="Montserrat" panose="00000800000000000000" pitchFamily="2" charset="-52"/>
            </a:endParaRPr>
          </a:p>
        </p:txBody>
      </p:sp>
      <p:sp>
        <p:nvSpPr>
          <p:cNvPr id="9" name="Text 5"/>
          <p:cNvSpPr/>
          <p:nvPr/>
        </p:nvSpPr>
        <p:spPr>
          <a:xfrm>
            <a:off x="8877419" y="2269808"/>
            <a:ext cx="2361962" cy="714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en-US" sz="560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2,2 млрд</a:t>
            </a:r>
            <a:endParaRPr lang="en-US" sz="5600" dirty="0"/>
          </a:p>
        </p:txBody>
      </p:sp>
      <p:sp>
        <p:nvSpPr>
          <p:cNvPr id="10" name="Text 6"/>
          <p:cNvSpPr/>
          <p:nvPr/>
        </p:nvSpPr>
        <p:spPr>
          <a:xfrm>
            <a:off x="8877419" y="3255407"/>
            <a:ext cx="2361962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Чистая прибыль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8877419" y="3741539"/>
            <a:ext cx="236196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latin typeface="Montserrat" panose="00000800000000000000" pitchFamily="2" charset="-52"/>
                <a:ea typeface="Sora Light" pitchFamily="34" charset="-122"/>
                <a:cs typeface="Sora Light" pitchFamily="34" charset="-120"/>
              </a:rPr>
              <a:t>За 2024 год</a:t>
            </a:r>
            <a:endParaRPr lang="en-US" sz="1700" dirty="0">
              <a:latin typeface="Montserrat" panose="00000800000000000000" pitchFamily="2" charset="-52"/>
            </a:endParaRPr>
          </a:p>
        </p:txBody>
      </p:sp>
      <p:sp>
        <p:nvSpPr>
          <p:cNvPr id="12" name="Text 8"/>
          <p:cNvSpPr/>
          <p:nvPr/>
        </p:nvSpPr>
        <p:spPr>
          <a:xfrm>
            <a:off x="11934338" y="2269808"/>
            <a:ext cx="2361962" cy="714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en-US" sz="560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400+</a:t>
            </a:r>
            <a:endParaRPr lang="en-US" sz="5600" dirty="0"/>
          </a:p>
        </p:txBody>
      </p:sp>
      <p:sp>
        <p:nvSpPr>
          <p:cNvPr id="13" name="Text 9"/>
          <p:cNvSpPr/>
          <p:nvPr/>
        </p:nvSpPr>
        <p:spPr>
          <a:xfrm>
            <a:off x="11934338" y="3255407"/>
            <a:ext cx="2361962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SKU продукции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11934338" y="3741539"/>
            <a:ext cx="2361962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latin typeface="Montserrat" panose="00000800000000000000" pitchFamily="2" charset="-52"/>
                <a:ea typeface="Sora Light" pitchFamily="34" charset="-122"/>
                <a:cs typeface="Sora Light" pitchFamily="34" charset="-120"/>
              </a:rPr>
              <a:t>От традиционных колбас до деликатесов и полуфабрикатов</a:t>
            </a:r>
            <a:endParaRPr lang="en-US" sz="1700" dirty="0">
              <a:latin typeface="Montserrat" panose="00000800000000000000" pitchFamily="2" charset="-52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5877061" y="5475635"/>
            <a:ext cx="8527096" cy="2593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1700" dirty="0">
                <a:solidFill>
                  <a:srgbClr val="FF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«</a:t>
            </a:r>
            <a:r>
              <a:rPr lang="ru-RU" sz="1700" b="1" dirty="0">
                <a:solidFill>
                  <a:srgbClr val="FF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РЕМИТ» не является доминирующим игроком </a:t>
            </a:r>
            <a:r>
              <a:rPr lang="ru-RU" sz="1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 рынке в полном смысле этого слова, но занимает сильные позиции в сегменте качественной мясной продукции. </a:t>
            </a:r>
            <a:br>
              <a:rPr lang="ru-RU" sz="1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</a:br>
            <a:r>
              <a:rPr lang="en-US" sz="17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Современные</a:t>
            </a:r>
            <a:r>
              <a:rPr lang="en-US" sz="1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7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производственные</a:t>
            </a:r>
            <a:r>
              <a:rPr lang="en-US" sz="1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7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мощности</a:t>
            </a:r>
            <a:r>
              <a:rPr lang="en-US" sz="1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, </a:t>
            </a:r>
            <a:r>
              <a:rPr lang="en-US" sz="17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высокотехнологичное</a:t>
            </a:r>
            <a:r>
              <a:rPr lang="en-US" sz="1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7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оборудование</a:t>
            </a:r>
            <a:r>
              <a:rPr lang="en-US" sz="1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, </a:t>
            </a:r>
            <a:r>
              <a:rPr lang="en-US" sz="17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международные</a:t>
            </a:r>
            <a:r>
              <a:rPr lang="en-US" sz="1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7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стандарты</a:t>
            </a:r>
            <a:r>
              <a:rPr lang="en-US" sz="1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7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качества</a:t>
            </a:r>
            <a:r>
              <a:rPr lang="en-US" sz="1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(ISO 22000, HACCP, FSSC). </a:t>
            </a:r>
            <a:endParaRPr lang="ru-RU" sz="1700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l">
              <a:lnSpc>
                <a:spcPts val="2700"/>
              </a:lnSpc>
              <a:buNone/>
            </a:pPr>
            <a:endParaRPr lang="ru-RU" sz="1700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l">
              <a:lnSpc>
                <a:spcPts val="2700"/>
              </a:lnSpc>
              <a:buNone/>
            </a:pPr>
            <a:r>
              <a:rPr lang="ru-RU" sz="1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Прямые к</a:t>
            </a:r>
            <a:r>
              <a:rPr lang="en-US" sz="17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онкуренты</a:t>
            </a:r>
            <a:r>
              <a:rPr lang="ru-RU" sz="1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: ООО «Дымов», «Мясницкий ряд», «Ближние горки»</a:t>
            </a:r>
          </a:p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:</a:t>
            </a:r>
            <a:endParaRPr lang="en-US" sz="1700" dirty="0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7E270DB1-5677-4C5B-DA6E-6ED606BCF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71" y="1211327"/>
            <a:ext cx="4851294" cy="6064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6FC733-E285-3470-6DAE-36262634F64D}"/>
              </a:ext>
            </a:extLst>
          </p:cNvPr>
          <p:cNvSpPr/>
          <p:nvPr/>
        </p:nvSpPr>
        <p:spPr>
          <a:xfrm>
            <a:off x="12839308" y="7774543"/>
            <a:ext cx="1791092" cy="455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/>
          <p:nvPr/>
        </p:nvSpPr>
        <p:spPr>
          <a:xfrm>
            <a:off x="717709" y="752832"/>
            <a:ext cx="5197435" cy="539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dirty="0">
                <a:solidFill>
                  <a:srgbClr val="1F1E1E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Уникальность компании</a:t>
            </a:r>
            <a:endParaRPr lang="en-US" sz="335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709" y="1478756"/>
            <a:ext cx="410051" cy="410051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717709" y="2044065"/>
            <a:ext cx="3338671" cy="269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b="1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Инновационный контроль</a:t>
            </a:r>
            <a:endParaRPr lang="en-US" sz="2000" b="1" dirty="0"/>
          </a:p>
        </p:txBody>
      </p:sp>
      <p:sp>
        <p:nvSpPr>
          <p:cNvPr id="8" name="Text 3"/>
          <p:cNvSpPr/>
          <p:nvPr/>
        </p:nvSpPr>
        <p:spPr>
          <a:xfrm>
            <a:off x="717709" y="2473237"/>
            <a:ext cx="7708583" cy="46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Montserrat" panose="00000800000000000000" pitchFamily="2" charset="-52"/>
                <a:ea typeface="Sora Light" pitchFamily="34" charset="-122"/>
                <a:cs typeface="Sora Light" pitchFamily="34" charset="-120"/>
              </a:rPr>
              <a:t>ДНК-тестирование сырья и готовой продукции, система прослеживаемости от фермы до магазина</a:t>
            </a:r>
            <a:endParaRPr lang="en-US" sz="1250" dirty="0">
              <a:latin typeface="Montserrat" panose="00000800000000000000" pitchFamily="2" charset="-52"/>
            </a:endParaRPr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7709" y="3098006"/>
            <a:ext cx="410051" cy="41005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717708" y="3663315"/>
            <a:ext cx="3646011" cy="269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b="1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Разнообразие ассортимента</a:t>
            </a:r>
            <a:endParaRPr lang="en-US" sz="2000" b="1" dirty="0"/>
          </a:p>
        </p:txBody>
      </p:sp>
      <p:sp>
        <p:nvSpPr>
          <p:cNvPr id="11" name="Text 5"/>
          <p:cNvSpPr/>
          <p:nvPr/>
        </p:nvSpPr>
        <p:spPr>
          <a:xfrm>
            <a:off x="717709" y="4092487"/>
            <a:ext cx="7708583" cy="46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Montserrat" panose="00000800000000000000" pitchFamily="2" charset="-52"/>
                <a:ea typeface="Sora Light" pitchFamily="34" charset="-122"/>
                <a:cs typeface="Sora Light" pitchFamily="34" charset="-120"/>
              </a:rPr>
              <a:t>Более 400 SKU — от традиционных колбас до снеков, полуфабрикатов, деликатесов и продукции для HoReCa</a:t>
            </a:r>
            <a:endParaRPr lang="en-US" sz="1250" dirty="0">
              <a:latin typeface="Montserrat" panose="00000800000000000000" pitchFamily="2" charset="-52"/>
            </a:endParaRPr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7709" y="4717256"/>
            <a:ext cx="410051" cy="410051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717709" y="5282565"/>
            <a:ext cx="3564731" cy="269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b="1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Франчайзинговая модель</a:t>
            </a:r>
            <a:endParaRPr lang="en-US" sz="2000" b="1" dirty="0"/>
          </a:p>
        </p:txBody>
      </p:sp>
      <p:sp>
        <p:nvSpPr>
          <p:cNvPr id="14" name="Text 7"/>
          <p:cNvSpPr/>
          <p:nvPr/>
        </p:nvSpPr>
        <p:spPr>
          <a:xfrm>
            <a:off x="717709" y="5711737"/>
            <a:ext cx="7708583" cy="2306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Montserrat" panose="00000800000000000000" pitchFamily="2" charset="-52"/>
                <a:ea typeface="Sora Light" pitchFamily="34" charset="-122"/>
                <a:cs typeface="Sora Light" pitchFamily="34" charset="-120"/>
              </a:rPr>
              <a:t>Развитие сети фирменных магазинов по франшизе с едиными корпоративными стандартами</a:t>
            </a:r>
            <a:endParaRPr lang="en-US" sz="1250" dirty="0">
              <a:latin typeface="Montserrat" panose="00000800000000000000" pitchFamily="2" charset="-52"/>
            </a:endParaRPr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7709" y="6105882"/>
            <a:ext cx="410051" cy="410051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717708" y="6671191"/>
            <a:ext cx="3468211" cy="269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b="1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Фокус на качестве</a:t>
            </a:r>
            <a:endParaRPr lang="en-US" sz="2000" b="1" dirty="0"/>
          </a:p>
        </p:txBody>
      </p:sp>
      <p:sp>
        <p:nvSpPr>
          <p:cNvPr id="17" name="Text 9"/>
          <p:cNvSpPr/>
          <p:nvPr/>
        </p:nvSpPr>
        <p:spPr>
          <a:xfrm>
            <a:off x="717709" y="7100363"/>
            <a:ext cx="7708583" cy="46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Montserrat" panose="00000800000000000000" pitchFamily="2" charset="-52"/>
                <a:ea typeface="Sora Light" pitchFamily="34" charset="-122"/>
                <a:cs typeface="Sora Light" pitchFamily="34" charset="-120"/>
              </a:rPr>
              <a:t>Ориентация на потребителей, ценящих качество. Продукты соответствуют трендам, включая линейки для правильного питания</a:t>
            </a:r>
            <a:endParaRPr lang="en-US" sz="1250" dirty="0">
              <a:latin typeface="Montserrat" panose="00000800000000000000" pitchFamily="2" charset="-52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F069ED9-FA13-BB35-D00D-BAA95978225D}"/>
              </a:ext>
            </a:extLst>
          </p:cNvPr>
          <p:cNvSpPr/>
          <p:nvPr/>
        </p:nvSpPr>
        <p:spPr>
          <a:xfrm>
            <a:off x="12839308" y="7774543"/>
            <a:ext cx="1791092" cy="455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A113FD2F-DB7E-7384-1AFF-B30C95415D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5" b="37036"/>
          <a:stretch>
            <a:fillRect/>
          </a:stretch>
        </p:blipFill>
        <p:spPr bwMode="auto">
          <a:xfrm>
            <a:off x="9155974" y="5744345"/>
            <a:ext cx="4918245" cy="1437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5ADFDF1-6A50-8B1A-CBB9-393C2188211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26292" y="1148438"/>
            <a:ext cx="6216864" cy="400369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5808" y="609719"/>
            <a:ext cx="5160169" cy="595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dirty="0">
                <a:solidFill>
                  <a:srgbClr val="1F1E1E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Конкурентный анализ</a:t>
            </a:r>
            <a:endParaRPr lang="en-US" sz="3750" dirty="0"/>
          </a:p>
        </p:txBody>
      </p:sp>
      <p:sp>
        <p:nvSpPr>
          <p:cNvPr id="3" name="Shape 1"/>
          <p:cNvSpPr/>
          <p:nvPr/>
        </p:nvSpPr>
        <p:spPr>
          <a:xfrm>
            <a:off x="745808" y="1508522"/>
            <a:ext cx="4278630" cy="6111240"/>
          </a:xfrm>
          <a:prstGeom prst="roundRect">
            <a:avLst>
              <a:gd name="adj" fmla="val 1778"/>
            </a:avLst>
          </a:prstGeom>
          <a:solidFill>
            <a:srgbClr val="FFFFFF"/>
          </a:solidFill>
          <a:ln w="22860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4" name="Shape 2"/>
          <p:cNvSpPr/>
          <p:nvPr/>
        </p:nvSpPr>
        <p:spPr>
          <a:xfrm>
            <a:off x="768668" y="1531382"/>
            <a:ext cx="4232910" cy="543401"/>
          </a:xfrm>
          <a:prstGeom prst="roundRect">
            <a:avLst>
              <a:gd name="adj" fmla="val 8953"/>
            </a:avLst>
          </a:prstGeom>
          <a:solidFill>
            <a:srgbClr val="F9D2D6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49272" y="1663422"/>
            <a:ext cx="271701" cy="27170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49762" y="2226231"/>
            <a:ext cx="2383393" cy="297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ООО «Дымов»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949761" y="2627308"/>
            <a:ext cx="3870722" cy="531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Миссия: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Приносить удовольствие каждый день в каждый дом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949761" y="5828081"/>
            <a:ext cx="3870722" cy="7979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Стратегия: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Развитие производства, контроль качества, расширение через франшизы и розничные сети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966846" y="3851249"/>
            <a:ext cx="3870722" cy="531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b="1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Аудитория</a:t>
            </a: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:</a:t>
            </a:r>
            <a:r>
              <a:rPr lang="ru-RU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потребители от 18 до 35 лет обоих полов с достатком не ниже среднего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49761" y="4474943"/>
            <a:ext cx="3870722" cy="7979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Каналы: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Продуктовые сети, кафе, рестораны, онлайн-магазин, франшизы «Дымов Гриль Дог»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949761" y="5418079"/>
            <a:ext cx="3870722" cy="265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Ценообразование: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Средний сегмент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5175885" y="1508522"/>
            <a:ext cx="4278630" cy="6111240"/>
          </a:xfrm>
          <a:prstGeom prst="roundRect">
            <a:avLst>
              <a:gd name="adj" fmla="val 1778"/>
            </a:avLst>
          </a:prstGeom>
          <a:solidFill>
            <a:srgbClr val="FFFFFF"/>
          </a:solidFill>
          <a:ln w="22860">
            <a:solidFill>
              <a:srgbClr val="DFB8BC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5198745" y="1531382"/>
            <a:ext cx="4232910" cy="543401"/>
          </a:xfrm>
          <a:prstGeom prst="roundRect">
            <a:avLst>
              <a:gd name="adj" fmla="val 8953"/>
            </a:avLst>
          </a:prstGeom>
          <a:solidFill>
            <a:srgbClr val="F9D2D6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79350" y="1663422"/>
            <a:ext cx="271701" cy="271701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379839" y="2226231"/>
            <a:ext cx="2383393" cy="297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«Мясницкий ряд»</a:t>
            </a:r>
            <a:endParaRPr lang="en-US" sz="1850" dirty="0"/>
          </a:p>
        </p:txBody>
      </p:sp>
      <p:sp>
        <p:nvSpPr>
          <p:cNvPr id="16" name="Text 12"/>
          <p:cNvSpPr/>
          <p:nvPr/>
        </p:nvSpPr>
        <p:spPr>
          <a:xfrm>
            <a:off x="5379839" y="5684065"/>
            <a:ext cx="3870722" cy="531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b="1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Позиция</a:t>
            </a:r>
            <a:r>
              <a:rPr lang="ru-RU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на рынке</a:t>
            </a: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: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Пятерка лидеров мясной гастрономии по Москве и МО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5379839" y="2628471"/>
            <a:ext cx="3870722" cy="531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Миссия: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Обеспечивать покупателей вкусными, безопасными продуктами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5379839" y="3855953"/>
            <a:ext cx="3870722" cy="531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Аудитория: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Домохозяйки, дачники, работающие люди, пенсионеры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5379839" y="4482071"/>
            <a:ext cx="3870722" cy="531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Каналы: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Фирменные магазины, партнёры, федеральные и региональные сети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5379839" y="5206928"/>
            <a:ext cx="3870722" cy="531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Ценообразование: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Сегмент «средний плюс»</a:t>
            </a:r>
            <a:endParaRPr lang="en-US" sz="1400" dirty="0"/>
          </a:p>
        </p:txBody>
      </p:sp>
      <p:sp>
        <p:nvSpPr>
          <p:cNvPr id="22" name="Shape 18"/>
          <p:cNvSpPr/>
          <p:nvPr/>
        </p:nvSpPr>
        <p:spPr>
          <a:xfrm>
            <a:off x="9605962" y="1508522"/>
            <a:ext cx="4278630" cy="6111240"/>
          </a:xfrm>
          <a:prstGeom prst="roundRect">
            <a:avLst>
              <a:gd name="adj" fmla="val 1778"/>
            </a:avLst>
          </a:prstGeom>
          <a:solidFill>
            <a:srgbClr val="FFFFFF"/>
          </a:solidFill>
          <a:ln w="22860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3" name="Shape 19"/>
          <p:cNvSpPr/>
          <p:nvPr/>
        </p:nvSpPr>
        <p:spPr>
          <a:xfrm>
            <a:off x="9628823" y="1531382"/>
            <a:ext cx="4232910" cy="543401"/>
          </a:xfrm>
          <a:prstGeom prst="roundRect">
            <a:avLst>
              <a:gd name="adj" fmla="val 8953"/>
            </a:avLst>
          </a:prstGeom>
          <a:solidFill>
            <a:srgbClr val="F9D2D6"/>
          </a:solidFill>
          <a:ln/>
        </p:spPr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609427" y="1663422"/>
            <a:ext cx="271701" cy="271701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9809917" y="2226231"/>
            <a:ext cx="2383393" cy="297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«Ближние Горки»</a:t>
            </a:r>
            <a:endParaRPr lang="en-US" sz="1850" dirty="0"/>
          </a:p>
        </p:txBody>
      </p:sp>
      <p:sp>
        <p:nvSpPr>
          <p:cNvPr id="26" name="Text 21"/>
          <p:cNvSpPr/>
          <p:nvPr/>
        </p:nvSpPr>
        <p:spPr>
          <a:xfrm>
            <a:off x="9809917" y="3255905"/>
            <a:ext cx="3870722" cy="531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Позиционирование: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Премиальный класс с акцентом на натуральные ингредиенты</a:t>
            </a:r>
            <a:endParaRPr lang="en-US" sz="1400" dirty="0"/>
          </a:p>
        </p:txBody>
      </p:sp>
      <p:sp>
        <p:nvSpPr>
          <p:cNvPr id="27" name="Text 22"/>
          <p:cNvSpPr/>
          <p:nvPr/>
        </p:nvSpPr>
        <p:spPr>
          <a:xfrm>
            <a:off x="9809916" y="6815381"/>
            <a:ext cx="3870722" cy="7979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Производство: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Замкнутый цикл от поля до прилавка, собственные поля, </a:t>
            </a:r>
            <a:r>
              <a:rPr lang="en-US" sz="14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свинокомплексы</a:t>
            </a:r>
            <a:endParaRPr lang="en-US" sz="1400" dirty="0"/>
          </a:p>
        </p:txBody>
      </p:sp>
      <p:sp>
        <p:nvSpPr>
          <p:cNvPr id="29" name="Text 24"/>
          <p:cNvSpPr/>
          <p:nvPr/>
        </p:nvSpPr>
        <p:spPr>
          <a:xfrm>
            <a:off x="9809916" y="6086264"/>
            <a:ext cx="3870722" cy="7979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Ассортимент: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Более 130 наименований, награды на международных конкурсах</a:t>
            </a:r>
            <a:endParaRPr lang="en-US" sz="1400" dirty="0"/>
          </a:p>
        </p:txBody>
      </p:sp>
      <p:sp>
        <p:nvSpPr>
          <p:cNvPr id="30" name="Text 25"/>
          <p:cNvSpPr/>
          <p:nvPr/>
        </p:nvSpPr>
        <p:spPr>
          <a:xfrm>
            <a:off x="9809916" y="3851249"/>
            <a:ext cx="3870722" cy="7979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Аудитория: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ru-RU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работающие женщины и мужчины в возрасте 35–50 лет, с высшим образованием и доходом выше среднего. </a:t>
            </a:r>
            <a:endParaRPr lang="en-US" sz="1400" dirty="0"/>
          </a:p>
        </p:txBody>
      </p:sp>
      <p:sp>
        <p:nvSpPr>
          <p:cNvPr id="31" name="Text 26"/>
          <p:cNvSpPr/>
          <p:nvPr/>
        </p:nvSpPr>
        <p:spPr>
          <a:xfrm>
            <a:off x="9809916" y="4778637"/>
            <a:ext cx="3870722" cy="531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Каналы: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Фирменные магазины, рынки СНГ, федеральные и региональные сети</a:t>
            </a:r>
            <a:endParaRPr lang="en-US" sz="1400" dirty="0"/>
          </a:p>
        </p:txBody>
      </p:sp>
      <p:sp>
        <p:nvSpPr>
          <p:cNvPr id="32" name="Text 27"/>
          <p:cNvSpPr/>
          <p:nvPr/>
        </p:nvSpPr>
        <p:spPr>
          <a:xfrm>
            <a:off x="9809916" y="5472913"/>
            <a:ext cx="3870722" cy="531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b="1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Ценообразование</a:t>
            </a: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: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«средний </a:t>
            </a:r>
            <a:r>
              <a:rPr lang="en-US" sz="14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плюс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»</a:t>
            </a:r>
            <a:r>
              <a:rPr lang="ru-RU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- «премиум»</a:t>
            </a:r>
            <a:endParaRPr lang="en-US" sz="1400" dirty="0"/>
          </a:p>
        </p:txBody>
      </p:sp>
      <p:sp>
        <p:nvSpPr>
          <p:cNvPr id="34" name="Text 17">
            <a:extLst>
              <a:ext uri="{FF2B5EF4-FFF2-40B4-BE49-F238E27FC236}">
                <a16:creationId xmlns:a16="http://schemas.microsoft.com/office/drawing/2014/main" id="{9E92034A-62DF-891E-8553-7E0CE844E64F}"/>
              </a:ext>
            </a:extLst>
          </p:cNvPr>
          <p:cNvSpPr/>
          <p:nvPr/>
        </p:nvSpPr>
        <p:spPr>
          <a:xfrm>
            <a:off x="5379839" y="3250400"/>
            <a:ext cx="3870722" cy="531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50"/>
              </a:lnSpc>
            </a:pPr>
            <a:r>
              <a:rPr lang="ru-RU" sz="1400" b="1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Поизиционирвоание</a:t>
            </a: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: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4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Премиальный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4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класс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 </a:t>
            </a:r>
            <a:r>
              <a:rPr lang="en-US" sz="14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акцентом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4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4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натуральные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4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ингредиенты</a:t>
            </a:r>
            <a:endParaRPr lang="en-US" sz="1400" dirty="0"/>
          </a:p>
        </p:txBody>
      </p:sp>
      <p:sp>
        <p:nvSpPr>
          <p:cNvPr id="35" name="Text 13">
            <a:extLst>
              <a:ext uri="{FF2B5EF4-FFF2-40B4-BE49-F238E27FC236}">
                <a16:creationId xmlns:a16="http://schemas.microsoft.com/office/drawing/2014/main" id="{752480AD-B2E2-40BA-090C-399E3DA95543}"/>
              </a:ext>
            </a:extLst>
          </p:cNvPr>
          <p:cNvSpPr/>
          <p:nvPr/>
        </p:nvSpPr>
        <p:spPr>
          <a:xfrm>
            <a:off x="9809916" y="2632505"/>
            <a:ext cx="3870722" cy="531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Миссия: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ru-RU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заботиться о тех, для кого производят продукты питания</a:t>
            </a:r>
            <a:endParaRPr lang="en-US" sz="1400" dirty="0"/>
          </a:p>
        </p:txBody>
      </p:sp>
      <p:sp>
        <p:nvSpPr>
          <p:cNvPr id="36" name="Text 17">
            <a:extLst>
              <a:ext uri="{FF2B5EF4-FFF2-40B4-BE49-F238E27FC236}">
                <a16:creationId xmlns:a16="http://schemas.microsoft.com/office/drawing/2014/main" id="{FE78F2F8-E10C-60B2-00F2-29585BA424A6}"/>
              </a:ext>
            </a:extLst>
          </p:cNvPr>
          <p:cNvSpPr/>
          <p:nvPr/>
        </p:nvSpPr>
        <p:spPr>
          <a:xfrm>
            <a:off x="949762" y="3250124"/>
            <a:ext cx="3870722" cy="531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50"/>
              </a:lnSpc>
            </a:pPr>
            <a:r>
              <a:rPr lang="ru-RU" sz="1400" b="1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Поизиционирвоание</a:t>
            </a: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: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4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Премиальный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4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класс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 </a:t>
            </a:r>
            <a:r>
              <a:rPr lang="en-US" sz="14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акцентом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4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4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натуральные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4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ингредиенты</a:t>
            </a:r>
            <a:endParaRPr lang="en-US" sz="1400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03663F0-89A9-FA88-4C1A-DC73BB46BBAC}"/>
              </a:ext>
            </a:extLst>
          </p:cNvPr>
          <p:cNvSpPr/>
          <p:nvPr/>
        </p:nvSpPr>
        <p:spPr>
          <a:xfrm>
            <a:off x="12839308" y="7774543"/>
            <a:ext cx="1791092" cy="455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1914" y="241815"/>
            <a:ext cx="4239339" cy="498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F1E1E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Анализ 5 сил Портера</a:t>
            </a:r>
            <a:endParaRPr lang="en-US" sz="3100" dirty="0"/>
          </a:p>
        </p:txBody>
      </p:sp>
      <p:sp>
        <p:nvSpPr>
          <p:cNvPr id="3" name="Shape 1"/>
          <p:cNvSpPr/>
          <p:nvPr/>
        </p:nvSpPr>
        <p:spPr>
          <a:xfrm>
            <a:off x="394118" y="1328261"/>
            <a:ext cx="14066599" cy="6284238"/>
          </a:xfrm>
          <a:prstGeom prst="roundRect">
            <a:avLst>
              <a:gd name="adj" fmla="val 1014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86499" y="1335881"/>
            <a:ext cx="13477972" cy="65817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461914" y="1407200"/>
            <a:ext cx="1770390" cy="515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Montserrat" panose="00000800000000000000" pitchFamily="2" charset="-52"/>
                <a:ea typeface="Sora Light" pitchFamily="34" charset="-122"/>
                <a:cs typeface="Sora Light" pitchFamily="34" charset="-120"/>
              </a:rPr>
              <a:t>Сила конкуренции</a:t>
            </a:r>
            <a:endParaRPr lang="en-US" sz="1450" b="1" dirty="0">
              <a:latin typeface="Montserrat" panose="00000800000000000000" pitchFamily="2" charset="-52"/>
            </a:endParaRPr>
          </a:p>
        </p:txBody>
      </p:sp>
      <p:sp>
        <p:nvSpPr>
          <p:cNvPr id="6" name="Text 4"/>
          <p:cNvSpPr/>
          <p:nvPr/>
        </p:nvSpPr>
        <p:spPr>
          <a:xfrm>
            <a:off x="2543056" y="1407200"/>
            <a:ext cx="1123474" cy="515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Montserrat" panose="00000800000000000000" pitchFamily="2" charset="-52"/>
                <a:ea typeface="Sora Light" pitchFamily="34" charset="-122"/>
                <a:cs typeface="Sora Light" pitchFamily="34" charset="-120"/>
              </a:rPr>
              <a:t>Уровень влияния</a:t>
            </a:r>
            <a:endParaRPr lang="en-US" sz="1450" b="1" dirty="0">
              <a:latin typeface="Montserrat" panose="00000800000000000000" pitchFamily="2" charset="-52"/>
            </a:endParaRPr>
          </a:p>
        </p:txBody>
      </p:sp>
      <p:sp>
        <p:nvSpPr>
          <p:cNvPr id="7" name="Text 5"/>
          <p:cNvSpPr/>
          <p:nvPr/>
        </p:nvSpPr>
        <p:spPr>
          <a:xfrm>
            <a:off x="3977283" y="1407200"/>
            <a:ext cx="9735622" cy="2577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Montserrat" panose="00000800000000000000" pitchFamily="2" charset="-52"/>
                <a:ea typeface="Sora Light" pitchFamily="34" charset="-122"/>
                <a:cs typeface="Sora Light" pitchFamily="34" charset="-120"/>
              </a:rPr>
              <a:t>Подробный анализ</a:t>
            </a:r>
            <a:endParaRPr lang="en-US" sz="1450" b="1" dirty="0">
              <a:latin typeface="Montserrat" panose="00000800000000000000" pitchFamily="2" charset="-52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86498" y="1994059"/>
            <a:ext cx="14066599" cy="1173718"/>
          </a:xfrm>
          <a:prstGeom prst="rect">
            <a:avLst/>
          </a:prstGeom>
          <a:solidFill>
            <a:srgbClr val="FF0000">
              <a:alpha val="4000"/>
            </a:srgbClr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9" name="Text 7"/>
          <p:cNvSpPr/>
          <p:nvPr/>
        </p:nvSpPr>
        <p:spPr>
          <a:xfrm>
            <a:off x="461914" y="2065377"/>
            <a:ext cx="1770389" cy="7733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Montserrat" panose="00000800000000000000" pitchFamily="2" charset="-52"/>
                <a:ea typeface="Sora Light" pitchFamily="34" charset="-122"/>
                <a:cs typeface="Sora Light" pitchFamily="34" charset="-120"/>
              </a:rPr>
              <a:t>Конкуренция внутри отрасли</a:t>
            </a:r>
            <a:endParaRPr lang="en-US" sz="1450" b="1" dirty="0">
              <a:latin typeface="Montserrat" panose="00000800000000000000" pitchFamily="2" charset="-52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543056" y="2065377"/>
            <a:ext cx="1123474" cy="2577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Высокий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3977283" y="2065377"/>
            <a:ext cx="10475814" cy="1031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Рынок мясной продукции является высококонкурентным. На нём присутствуют крупные федеральные производители и региональные компании. Конкуренция ведётся по цене, качеству, ассортименту и бренду. У РЕМИТ широкий ассортимент продукции (более 300 наименований), однако аналогичные предложения есть у многих производителей.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386499" y="3167777"/>
            <a:ext cx="13477972" cy="117371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13" name="Text 11"/>
          <p:cNvSpPr/>
          <p:nvPr/>
        </p:nvSpPr>
        <p:spPr>
          <a:xfrm>
            <a:off x="461914" y="3239095"/>
            <a:ext cx="1770389" cy="1031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Montserrat" panose="00000800000000000000" pitchFamily="2" charset="-52"/>
                <a:ea typeface="Sora Light" pitchFamily="34" charset="-122"/>
                <a:cs typeface="Sora Light" pitchFamily="34" charset="-120"/>
              </a:rPr>
              <a:t>Угроза появления новых конкурентов</a:t>
            </a:r>
            <a:endParaRPr lang="en-US" sz="1450" b="1" dirty="0">
              <a:latin typeface="Montserrat" panose="00000800000000000000" pitchFamily="2" charset="-52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2543056" y="3239095"/>
            <a:ext cx="1123474" cy="2577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Средняя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3977283" y="3239095"/>
            <a:ext cx="10475814" cy="1031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Вход на рынок требует значительных инвестиций в производственные мощности, оборудование и логистику. Также необходимы лицензии, соблюдение санитарных стандартов и создание каналов дистрибуции. Однако новые региональные производители могут появляться, особенно в сегменте фермерских и локальных продуктов.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386499" y="4341495"/>
            <a:ext cx="14066598" cy="1173718"/>
          </a:xfrm>
          <a:prstGeom prst="rect">
            <a:avLst/>
          </a:prstGeom>
          <a:solidFill>
            <a:srgbClr val="C00000">
              <a:alpha val="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461914" y="4412813"/>
            <a:ext cx="1770389" cy="515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Montserrat" panose="00000800000000000000" pitchFamily="2" charset="-52"/>
                <a:ea typeface="Sora Light" pitchFamily="34" charset="-122"/>
                <a:cs typeface="Sora Light" pitchFamily="34" charset="-120"/>
              </a:rPr>
              <a:t>Сила поставщиков</a:t>
            </a:r>
            <a:endParaRPr lang="en-US" sz="1450" b="1" dirty="0">
              <a:latin typeface="Montserrat" panose="00000800000000000000" pitchFamily="2" charset="-52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543056" y="4412813"/>
            <a:ext cx="1123474" cy="2577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Средняя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3977283" y="4412813"/>
            <a:ext cx="10475814" cy="1031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Основные поставщики — сельскохозяйственные предприятия, поставляющие мясное сырьё. Цена сырья может сильно зависеть от сезонности, эпидемиологических факторов и колебаний на рынке сельского хозяйства. При этом крупные производители имеют возможность работать с несколькими поставщиками, что снижает зависимость от одного поставщика.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386499" y="5515213"/>
            <a:ext cx="14066598" cy="117371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461914" y="5586532"/>
            <a:ext cx="1770389" cy="515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Montserrat" panose="00000800000000000000" pitchFamily="2" charset="-52"/>
                <a:ea typeface="Sora Light" pitchFamily="34" charset="-122"/>
                <a:cs typeface="Sora Light" pitchFamily="34" charset="-120"/>
              </a:rPr>
              <a:t>Сила покупателей</a:t>
            </a:r>
            <a:endParaRPr lang="en-US" sz="1450" b="1" dirty="0">
              <a:latin typeface="Montserrat" panose="00000800000000000000" pitchFamily="2" charset="-52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2543056" y="5586532"/>
            <a:ext cx="1123474" cy="2577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Высокая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3977283" y="5586532"/>
            <a:ext cx="10475814" cy="1031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Основными покупателями являются крупные торговые сети и конечные потребители. Торговые сети обладают высокой переговорной силой и могут требовать скидки, маркетинговые бонусы и специальные условия поставок. Покупатели также легко переключаются между брендами мясной продукции.</a:t>
            </a:r>
            <a:endParaRPr lang="en-US" sz="1450" dirty="0"/>
          </a:p>
        </p:txBody>
      </p:sp>
      <p:sp>
        <p:nvSpPr>
          <p:cNvPr id="24" name="Shape 22"/>
          <p:cNvSpPr/>
          <p:nvPr/>
        </p:nvSpPr>
        <p:spPr>
          <a:xfrm>
            <a:off x="386498" y="6727870"/>
            <a:ext cx="14066597" cy="915948"/>
          </a:xfrm>
          <a:prstGeom prst="rect">
            <a:avLst/>
          </a:prstGeom>
          <a:solidFill>
            <a:srgbClr val="C00000">
              <a:alpha val="4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461914" y="6760250"/>
            <a:ext cx="1770389" cy="7733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Montserrat" panose="00000800000000000000" pitchFamily="2" charset="-52"/>
                <a:ea typeface="Sora Light" pitchFamily="34" charset="-122"/>
                <a:cs typeface="Sora Light" pitchFamily="34" charset="-120"/>
              </a:rPr>
              <a:t>Угроза товаров-заменителей</a:t>
            </a:r>
            <a:endParaRPr lang="en-US" sz="1450" b="1" dirty="0">
              <a:latin typeface="Montserrat" panose="00000800000000000000" pitchFamily="2" charset="-52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2543056" y="6760250"/>
            <a:ext cx="1123474" cy="2577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Средняя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3977283" y="6760250"/>
            <a:ext cx="10475812" cy="7733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Заменителями мясной продукции могут выступать альтернативные источники белка: птица, рыба, растительные продукты, а также растительные аналоги мяса. Также часть потребителей сокращает потребление переработанного мяса по причинам здоровья и диетических предпочтений.</a:t>
            </a:r>
            <a:endParaRPr lang="en-US" sz="1450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435A19A3-B904-539E-24FF-907F19C8264A}"/>
              </a:ext>
            </a:extLst>
          </p:cNvPr>
          <p:cNvSpPr/>
          <p:nvPr/>
        </p:nvSpPr>
        <p:spPr>
          <a:xfrm>
            <a:off x="12839308" y="7774543"/>
            <a:ext cx="1791092" cy="455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9945D90-4A8B-038F-3897-F251E2B62B04}"/>
              </a:ext>
            </a:extLst>
          </p:cNvPr>
          <p:cNvSpPr/>
          <p:nvPr/>
        </p:nvSpPr>
        <p:spPr>
          <a:xfrm>
            <a:off x="12839308" y="7774543"/>
            <a:ext cx="1791092" cy="455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 0"/>
          <p:cNvSpPr/>
          <p:nvPr/>
        </p:nvSpPr>
        <p:spPr>
          <a:xfrm>
            <a:off x="758309" y="3758446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endParaRPr lang="en-US" sz="445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6B99ACC-CED1-1BA2-CDA4-F540850213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668945"/>
              </p:ext>
            </p:extLst>
          </p:nvPr>
        </p:nvGraphicFramePr>
        <p:xfrm>
          <a:off x="254524" y="638779"/>
          <a:ext cx="13942243" cy="7489426"/>
        </p:xfrm>
        <a:graphic>
          <a:graphicData uri="http://schemas.openxmlformats.org/drawingml/2006/table">
            <a:tbl>
              <a:tblPr/>
              <a:tblGrid>
                <a:gridCol w="6611881">
                  <a:extLst>
                    <a:ext uri="{9D8B030D-6E8A-4147-A177-3AD203B41FA5}">
                      <a16:colId xmlns:a16="http://schemas.microsoft.com/office/drawing/2014/main" val="484321724"/>
                    </a:ext>
                  </a:extLst>
                </a:gridCol>
                <a:gridCol w="7330362">
                  <a:extLst>
                    <a:ext uri="{9D8B030D-6E8A-4147-A177-3AD203B41FA5}">
                      <a16:colId xmlns:a16="http://schemas.microsoft.com/office/drawing/2014/main" val="1616432689"/>
                    </a:ext>
                  </a:extLst>
                </a:gridCol>
              </a:tblGrid>
              <a:tr h="265142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Сильные стороны</a:t>
                      </a:r>
                      <a:endParaRPr lang="ru-RU" sz="20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31978" marR="31978" marT="31978" marB="319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Слабые стороны</a:t>
                      </a:r>
                      <a:endParaRPr lang="ru-RU" sz="20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31978" marR="31978" marT="31978" marB="319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088922"/>
                  </a:ext>
                </a:extLst>
              </a:tr>
              <a:tr h="4753003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1)Развитая производственная база. Завод оснащен современным оборудованием. Более 100 контрольных точек на МПЗ «РЕМИТ» находятся под постоянным мониторингом, что обеспечивает качество продукции + репортажи с производства, которые доказывают качество контроля продукции. Наличие стандартов качества и сертификатов ISO.</a:t>
                      </a:r>
                    </a:p>
                    <a:p>
                      <a:pPr rtl="0" fontAlgn="t">
                        <a:buNone/>
                      </a:pP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2)Широкий ассортимент продукции: Колбасы, Мясные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деликатесы,Сосиски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сардельки, Кулинария, Полуфабрикаты, Снеки и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HoReCa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Line. </a:t>
                      </a:r>
                    </a:p>
                    <a:p>
                      <a:pPr rtl="0" fontAlgn="t">
                        <a:buNone/>
                      </a:pP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3) Зарегистрировано 148 торговых знаков, что позволяет выпускать продукцию под разными брендами и иметь сильную правовую защиту, например, «Легенды Баварии», «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Вюрстельмит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», «Английский завтрак» и другие. </a:t>
                      </a:r>
                    </a:p>
                    <a:p>
                      <a:pPr rtl="0" fontAlgn="t">
                        <a:buNone/>
                      </a:pP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4)Высокая доступность покупки: наличие не только фирменных магазинов (104 филиала, но и 12 партнеров, продающих онлайн, 74 через розничный ритейл. Много дистрибьюторов HORECA в России (92), также дистрибьюторы в Белоруссии (1) и Казахстане (3)</a:t>
                      </a:r>
                    </a:p>
                    <a:p>
                      <a:pPr rtl="0" fontAlgn="t">
                        <a:buNone/>
                      </a:pP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5) Международные стандарты качества</a:t>
                      </a:r>
                    </a:p>
                    <a:p>
                      <a:pPr rtl="0" fontAlgn="t">
                        <a:buNone/>
                      </a:pP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6) Развитая сеть франшизы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978" marR="31978" marT="31978" marB="319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1)Ограниченная география присутствия. Всего 104 филиала магазинов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Ремит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находящиеся в Москве и Московской области, а также Твери и Обнинске. Основной рынок франчайзи — Московская область.</a:t>
                      </a:r>
                    </a:p>
                    <a:p>
                      <a:pPr rtl="0" fontAlgn="t">
                        <a:buNone/>
                      </a:pP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2)Зависимость от стоимости сырья. Как и другие мясопереработчики, компания уязвима к колебаниям цен на мясо и сопутствующие продукты.</a:t>
                      </a:r>
                    </a:p>
                    <a:p>
                      <a:pPr rtl="0" fontAlgn="t">
                        <a:buNone/>
                      </a:pP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3) слабые социальные сети (TG, VK, Одноклассники, YouTube,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Яндекс.Дзен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Rutube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</a:t>
                      </a:r>
                    </a:p>
                    <a:p>
                      <a:pPr rtl="0" fontAlgn="t">
                        <a:buNone/>
                      </a:pP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4) Низкая узнаваемость бренда, по сравнению с более крупными федеральными конкурентами (Мираторг, Останкино, Черкизово)</a:t>
                      </a:r>
                    </a:p>
                    <a:p>
                      <a:pPr rtl="0" fontAlgn="t">
                        <a:buNone/>
                      </a:pP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5) Иностранное оборудование, на данный момент не поддерживается оригинальными поставщиками</a:t>
                      </a:r>
                    </a:p>
                    <a:p>
                      <a:pPr rtl="0" fontAlgn="t">
                        <a:buNone/>
                      </a:pP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6) высокая текучесть рядового персонала </a:t>
                      </a:r>
                    </a:p>
                    <a:p>
                      <a:pPr rtl="0" fontAlgn="t">
                        <a:buNone/>
                      </a:pP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7) 1 завод на всю страну. Маленькие мощности производства</a:t>
                      </a:r>
                    </a:p>
                    <a:p>
                      <a:pPr rtl="0" fontAlgn="t">
                        <a:buNone/>
                      </a:pP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8) ограниченная линейка SKU в сервисах доставки еды на дом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978" marR="31978" marT="31978" marB="319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9491417"/>
                  </a:ext>
                </a:extLst>
              </a:tr>
              <a:tr h="265142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Возможности</a:t>
                      </a:r>
                      <a:endParaRPr lang="ru-RU" sz="2000" b="1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978" marR="31978" marT="31978" marB="319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Угрозы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978" marR="31978" marT="31978" marB="319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5567953"/>
                  </a:ext>
                </a:extLst>
              </a:tr>
              <a:tr h="1902598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1)Расширение e-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commerce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доставки продуктов питания (Онлайн-рынок растет быстрее традиционной розницы, создавая новые точки продаж для всех производителей.)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2) Рост спроса на ЗОЖ продукцию.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3) Рост производства мясных полуфабрикатов и удобных продуктов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4) Расширение сегмента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HoReCa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978" marR="31978" marT="31978" marB="319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1)Высокие темпы инфляции/ рост стоимости сырья для пищевой отрасли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2) Изменения в регулировании. Ужесточение санитарных норм, рост налогов или логистические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3) Падение покупательской способности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4) Изменение потребительского поведения (переход на более дешевые продукты)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5) Кадровый дефицит и трудности с квалифицированными специалистами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ограничения могут увеличить издержки.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6) Агрессия ритейлеров и СТМ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978" marR="31978" marT="31978" marB="319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304211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88969ED-FE4D-45DF-94ED-0957990BA42B}"/>
              </a:ext>
            </a:extLst>
          </p:cNvPr>
          <p:cNvSpPr txBox="1"/>
          <p:nvPr/>
        </p:nvSpPr>
        <p:spPr>
          <a:xfrm flipH="1">
            <a:off x="254524" y="65988"/>
            <a:ext cx="351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SWOT </a:t>
            </a: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</a:rPr>
              <a:t>анализ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-4795" y="0"/>
            <a:ext cx="14630400" cy="8229600"/>
          </a:xfrm>
          <a:prstGeom prst="rect">
            <a:avLst/>
          </a:prstGeom>
          <a:solidFill>
            <a:srgbClr val="DFDFE0"/>
          </a:solidFill>
          <a:ln/>
        </p:spPr>
      </p:sp>
      <p:sp>
        <p:nvSpPr>
          <p:cNvPr id="6" name="Text 2"/>
          <p:cNvSpPr/>
          <p:nvPr/>
        </p:nvSpPr>
        <p:spPr>
          <a:xfrm>
            <a:off x="925949" y="245426"/>
            <a:ext cx="4051102" cy="506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50"/>
              </a:lnSpc>
              <a:buNone/>
            </a:pPr>
            <a:r>
              <a:rPr lang="en-US" sz="3150" dirty="0">
                <a:solidFill>
                  <a:srgbClr val="1F1E1E"/>
                </a:solidFill>
                <a:latin typeface="Montserrat" panose="00000800000000000000" pitchFamily="2" charset="-52"/>
                <a:ea typeface="Sora Semi Bold" pitchFamily="34" charset="-122"/>
                <a:cs typeface="Sora Semi Bold" pitchFamily="34" charset="-120"/>
              </a:rPr>
              <a:t>SO</a:t>
            </a:r>
            <a:endParaRPr lang="en-US" sz="3150" dirty="0">
              <a:latin typeface="Montserrat" panose="00000800000000000000" pitchFamily="2" charset="-52"/>
            </a:endParaRPr>
          </a:p>
        </p:txBody>
      </p:sp>
      <p:sp>
        <p:nvSpPr>
          <p:cNvPr id="7" name="Shape 3"/>
          <p:cNvSpPr/>
          <p:nvPr/>
        </p:nvSpPr>
        <p:spPr>
          <a:xfrm>
            <a:off x="925949" y="873220"/>
            <a:ext cx="4176236" cy="3648118"/>
          </a:xfrm>
          <a:prstGeom prst="roundRect">
            <a:avLst>
              <a:gd name="adj" fmla="val 2416"/>
            </a:avLst>
          </a:prstGeom>
          <a:solidFill>
            <a:srgbClr val="FFFFFF"/>
          </a:solidFill>
          <a:ln w="22860">
            <a:solidFill>
              <a:srgbClr val="DFB8BC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948809" y="896080"/>
            <a:ext cx="4130516" cy="461724"/>
          </a:xfrm>
          <a:prstGeom prst="roundRect">
            <a:avLst>
              <a:gd name="adj" fmla="val 8062"/>
            </a:avLst>
          </a:prstGeom>
          <a:solidFill>
            <a:srgbClr val="F9D2D6"/>
          </a:solidFill>
          <a:ln/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98577" y="941653"/>
            <a:ext cx="230862" cy="23086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02638" y="1482701"/>
            <a:ext cx="2364938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Производственная база</a:t>
            </a:r>
            <a:endParaRPr lang="en-US" sz="1550" b="1" dirty="0"/>
          </a:p>
        </p:txBody>
      </p:sp>
      <p:sp>
        <p:nvSpPr>
          <p:cNvPr id="11" name="Text 6"/>
          <p:cNvSpPr/>
          <p:nvPr/>
        </p:nvSpPr>
        <p:spPr>
          <a:xfrm>
            <a:off x="1102638" y="1810718"/>
            <a:ext cx="3822859" cy="2129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Развитая производственная база + рост спроса на ЗОЖ-продукцию. </a:t>
            </a:r>
            <a:endParaRPr lang="ru-RU" sz="1400" b="1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l">
              <a:lnSpc>
                <a:spcPts val="1750"/>
              </a:lnSpc>
              <a:buNone/>
            </a:pPr>
            <a:endParaRPr lang="ru-RU" sz="1400" b="1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l">
              <a:lnSpc>
                <a:spcPts val="1750"/>
              </a:lnSpc>
              <a:buNone/>
            </a:pPr>
            <a:r>
              <a:rPr lang="en-US" sz="1400" b="1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Запуск</a:t>
            </a: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линейки «ЗОЖ-колбас» с пониженным содержанием соли/жира, без консервантов, с добавлением натуральных ингредиентов. Использование системы контроля качества для подтверждения «чистоты» состава.</a:t>
            </a:r>
            <a:endParaRPr lang="en-US" sz="1400" b="1" dirty="0"/>
          </a:p>
        </p:txBody>
      </p:sp>
      <p:sp>
        <p:nvSpPr>
          <p:cNvPr id="12" name="Shape 7"/>
          <p:cNvSpPr/>
          <p:nvPr/>
        </p:nvSpPr>
        <p:spPr>
          <a:xfrm>
            <a:off x="5227082" y="873219"/>
            <a:ext cx="4176236" cy="3644079"/>
          </a:xfrm>
          <a:prstGeom prst="roundRect">
            <a:avLst>
              <a:gd name="adj" fmla="val 2416"/>
            </a:avLst>
          </a:prstGeom>
          <a:solidFill>
            <a:srgbClr val="FFFFFF"/>
          </a:solidFill>
          <a:ln w="22860">
            <a:solidFill>
              <a:srgbClr val="DFB8BC"/>
            </a:solidFill>
            <a:prstDash val="solid"/>
          </a:ln>
        </p:spPr>
      </p:sp>
      <p:sp>
        <p:nvSpPr>
          <p:cNvPr id="13" name="Shape 8"/>
          <p:cNvSpPr/>
          <p:nvPr/>
        </p:nvSpPr>
        <p:spPr>
          <a:xfrm>
            <a:off x="5249942" y="896080"/>
            <a:ext cx="4130516" cy="461724"/>
          </a:xfrm>
          <a:prstGeom prst="roundRect">
            <a:avLst>
              <a:gd name="adj" fmla="val 8062"/>
            </a:avLst>
          </a:prstGeom>
          <a:solidFill>
            <a:srgbClr val="F9D2D6"/>
          </a:solidFill>
          <a:ln/>
        </p:spPr>
        <p:txBody>
          <a:bodyPr/>
          <a:lstStyle/>
          <a:p>
            <a:endParaRPr lang="ru-RU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709" y="941653"/>
            <a:ext cx="230862" cy="230862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5403771" y="1482701"/>
            <a:ext cx="2025491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Ассортимент</a:t>
            </a:r>
            <a:endParaRPr lang="en-US" sz="1550" b="1" dirty="0"/>
          </a:p>
        </p:txBody>
      </p:sp>
      <p:sp>
        <p:nvSpPr>
          <p:cNvPr id="16" name="Text 10"/>
          <p:cNvSpPr/>
          <p:nvPr/>
        </p:nvSpPr>
        <p:spPr>
          <a:xfrm>
            <a:off x="5403771" y="1810717"/>
            <a:ext cx="3822859" cy="2214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Широкий ассортимент + </a:t>
            </a:r>
            <a:r>
              <a:rPr lang="en-US" sz="14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рост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4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производства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полуфабрикатов. </a:t>
            </a:r>
            <a:endParaRPr lang="ru-RU" sz="1400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l">
              <a:lnSpc>
                <a:spcPts val="1750"/>
              </a:lnSpc>
              <a:buNone/>
            </a:pPr>
            <a:endParaRPr lang="ru-RU" sz="1400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l">
              <a:lnSpc>
                <a:spcPts val="1750"/>
              </a:lnSpc>
              <a:buNone/>
            </a:pPr>
            <a:r>
              <a:rPr lang="en-US" sz="14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Создание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готовых наборов для запекания/гриля (колбаса + маринад + специи) или полуфабрикатов с колбасой (например, пицца-заготовки, лазанья). Использование существующих линий для быстрого масштабирования.</a:t>
            </a:r>
            <a:endParaRPr lang="en-US" sz="1400" dirty="0"/>
          </a:p>
        </p:txBody>
      </p:sp>
      <p:sp>
        <p:nvSpPr>
          <p:cNvPr id="17" name="Shape 11"/>
          <p:cNvSpPr/>
          <p:nvPr/>
        </p:nvSpPr>
        <p:spPr>
          <a:xfrm>
            <a:off x="9528215" y="873220"/>
            <a:ext cx="4176236" cy="3587674"/>
          </a:xfrm>
          <a:prstGeom prst="roundRect">
            <a:avLst>
              <a:gd name="adj" fmla="val 2416"/>
            </a:avLst>
          </a:prstGeom>
          <a:solidFill>
            <a:srgbClr val="FFFFFF"/>
          </a:solidFill>
          <a:ln w="22860">
            <a:solidFill>
              <a:srgbClr val="DFB8BC"/>
            </a:solidFill>
            <a:prstDash val="solid"/>
          </a:ln>
        </p:spPr>
      </p:sp>
      <p:sp>
        <p:nvSpPr>
          <p:cNvPr id="18" name="Shape 12"/>
          <p:cNvSpPr/>
          <p:nvPr/>
        </p:nvSpPr>
        <p:spPr>
          <a:xfrm>
            <a:off x="9551075" y="896080"/>
            <a:ext cx="4130516" cy="461724"/>
          </a:xfrm>
          <a:prstGeom prst="roundRect">
            <a:avLst>
              <a:gd name="adj" fmla="val 8062"/>
            </a:avLst>
          </a:prstGeom>
          <a:solidFill>
            <a:srgbClr val="F9D2D6"/>
          </a:solidFill>
          <a:ln/>
        </p:spPr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500842" y="941653"/>
            <a:ext cx="230862" cy="230862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9704903" y="1482701"/>
            <a:ext cx="2025491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Торговые марки</a:t>
            </a:r>
            <a:endParaRPr lang="en-US" sz="1550" b="1" dirty="0"/>
          </a:p>
        </p:txBody>
      </p:sp>
      <p:sp>
        <p:nvSpPr>
          <p:cNvPr id="21" name="Text 14"/>
          <p:cNvSpPr/>
          <p:nvPr/>
        </p:nvSpPr>
        <p:spPr>
          <a:xfrm>
            <a:off x="9704903" y="1810717"/>
            <a:ext cx="3822859" cy="2214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148 торговых знаков + расширение e-commerce. </a:t>
            </a:r>
            <a:endParaRPr lang="ru-RU" sz="1400" b="1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l">
              <a:lnSpc>
                <a:spcPts val="1750"/>
              </a:lnSpc>
              <a:buNone/>
            </a:pPr>
            <a:endParaRPr lang="ru-RU" sz="1400" b="1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l">
              <a:lnSpc>
                <a:spcPts val="1750"/>
              </a:lnSpc>
              <a:buNone/>
            </a:pPr>
            <a:r>
              <a:rPr lang="en-US" sz="1400" b="1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Запуск</a:t>
            </a: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отдельных брендов для онлайн-продаж: например, премиальная линейка «от шеф-повара» или бюджетные варианты для маркетплейсов. Использование правовой защиты для предотвращения копирования.</a:t>
            </a:r>
            <a:endParaRPr lang="en-US" sz="1400" b="1" dirty="0"/>
          </a:p>
        </p:txBody>
      </p:sp>
      <p:sp>
        <p:nvSpPr>
          <p:cNvPr id="22" name="Shape 15"/>
          <p:cNvSpPr/>
          <p:nvPr/>
        </p:nvSpPr>
        <p:spPr>
          <a:xfrm>
            <a:off x="2832583" y="4978121"/>
            <a:ext cx="4176236" cy="3119503"/>
          </a:xfrm>
          <a:prstGeom prst="roundRect">
            <a:avLst>
              <a:gd name="adj" fmla="val 2636"/>
            </a:avLst>
          </a:prstGeom>
          <a:solidFill>
            <a:srgbClr val="FFFFFF"/>
          </a:solidFill>
          <a:ln w="22860">
            <a:solidFill>
              <a:srgbClr val="DFB8BC"/>
            </a:solidFill>
            <a:prstDash val="solid"/>
          </a:ln>
        </p:spPr>
      </p:sp>
      <p:sp>
        <p:nvSpPr>
          <p:cNvPr id="23" name="Shape 16"/>
          <p:cNvSpPr/>
          <p:nvPr/>
        </p:nvSpPr>
        <p:spPr>
          <a:xfrm>
            <a:off x="2860239" y="4997113"/>
            <a:ext cx="4130516" cy="461724"/>
          </a:xfrm>
          <a:prstGeom prst="roundRect">
            <a:avLst>
              <a:gd name="adj" fmla="val 8062"/>
            </a:avLst>
          </a:prstGeom>
          <a:solidFill>
            <a:srgbClr val="F9D2D6"/>
          </a:solidFill>
          <a:ln/>
        </p:spPr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28071" y="5112544"/>
            <a:ext cx="230862" cy="230862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3032132" y="5587603"/>
            <a:ext cx="2025491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Франшиза</a:t>
            </a:r>
            <a:endParaRPr lang="en-US" sz="1550" b="1" dirty="0"/>
          </a:p>
        </p:txBody>
      </p:sp>
      <p:sp>
        <p:nvSpPr>
          <p:cNvPr id="26" name="Text 18"/>
          <p:cNvSpPr/>
          <p:nvPr/>
        </p:nvSpPr>
        <p:spPr>
          <a:xfrm>
            <a:off x="3032132" y="5915621"/>
            <a:ext cx="3822859" cy="13387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Развитая сеть франшизы + восстановление сегмента HoReCa. </a:t>
            </a:r>
            <a:endParaRPr lang="ru-RU" sz="1400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l">
              <a:lnSpc>
                <a:spcPts val="1750"/>
              </a:lnSpc>
              <a:buNone/>
            </a:pPr>
            <a:endParaRPr lang="ru-RU" sz="1400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l">
              <a:lnSpc>
                <a:spcPts val="1750"/>
              </a:lnSpc>
              <a:buNone/>
            </a:pPr>
            <a:r>
              <a:rPr lang="en-US" sz="14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Разработка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специальных франчайзинговых пакетов для кафе и ресторанов: поставка колбас и деликатесов напрямую от завода, обучение персонала, маркетинговая поддержка.</a:t>
            </a:r>
            <a:endParaRPr lang="en-US" sz="1400" dirty="0"/>
          </a:p>
        </p:txBody>
      </p:sp>
      <p:sp>
        <p:nvSpPr>
          <p:cNvPr id="27" name="Shape 19"/>
          <p:cNvSpPr/>
          <p:nvPr/>
        </p:nvSpPr>
        <p:spPr>
          <a:xfrm>
            <a:off x="7133716" y="4978122"/>
            <a:ext cx="4176236" cy="3119502"/>
          </a:xfrm>
          <a:prstGeom prst="roundRect">
            <a:avLst>
              <a:gd name="adj" fmla="val 2636"/>
            </a:avLst>
          </a:prstGeom>
          <a:solidFill>
            <a:srgbClr val="FFFFFF"/>
          </a:solidFill>
          <a:ln w="22860">
            <a:solidFill>
              <a:srgbClr val="DFB8BC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7156576" y="4993074"/>
            <a:ext cx="4130516" cy="461724"/>
          </a:xfrm>
          <a:prstGeom prst="roundRect">
            <a:avLst>
              <a:gd name="adj" fmla="val 8062"/>
            </a:avLst>
          </a:prstGeom>
          <a:solidFill>
            <a:srgbClr val="F9D2D6"/>
          </a:solidFill>
          <a:ln/>
        </p:spPr>
        <p:txBody>
          <a:bodyPr/>
          <a:lstStyle/>
          <a:p>
            <a:endParaRPr lang="ru-RU" dirty="0"/>
          </a:p>
        </p:txBody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129203" y="5112544"/>
            <a:ext cx="230862" cy="230862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7310405" y="5587603"/>
            <a:ext cx="2025491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Качество</a:t>
            </a:r>
            <a:endParaRPr lang="en-US" sz="1550" b="1" dirty="0"/>
          </a:p>
        </p:txBody>
      </p:sp>
      <p:sp>
        <p:nvSpPr>
          <p:cNvPr id="31" name="Text 22"/>
          <p:cNvSpPr/>
          <p:nvPr/>
        </p:nvSpPr>
        <p:spPr>
          <a:xfrm>
            <a:off x="7310405" y="5915621"/>
            <a:ext cx="3822859" cy="18803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Международные стандарты качества + расширение географии. </a:t>
            </a:r>
            <a:endParaRPr lang="ru-RU" sz="1400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l">
              <a:lnSpc>
                <a:spcPts val="1750"/>
              </a:lnSpc>
              <a:buNone/>
            </a:pPr>
            <a:endParaRPr lang="ru-RU" sz="1400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l">
              <a:lnSpc>
                <a:spcPts val="1750"/>
              </a:lnSpc>
              <a:buNone/>
            </a:pPr>
            <a:r>
              <a:rPr lang="en-US" sz="14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Выход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на рынки ЕАЭС с акцентом на соответствие международным нормам. Использование сертификатов качества как конкурентного преимущества перед локальными производителями.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C0FDE95-F18F-520C-AA75-60DC42C15A95}"/>
              </a:ext>
            </a:extLst>
          </p:cNvPr>
          <p:cNvSpPr/>
          <p:nvPr/>
        </p:nvSpPr>
        <p:spPr>
          <a:xfrm>
            <a:off x="12839308" y="7774543"/>
            <a:ext cx="1791092" cy="455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 0"/>
          <p:cNvSpPr/>
          <p:nvPr/>
        </p:nvSpPr>
        <p:spPr>
          <a:xfrm>
            <a:off x="738068" y="274728"/>
            <a:ext cx="4170283" cy="5212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250" dirty="0">
                <a:solidFill>
                  <a:srgbClr val="1F1E1E"/>
                </a:solidFill>
                <a:latin typeface="Montserrat" panose="00000800000000000000" pitchFamily="2" charset="-52"/>
                <a:ea typeface="Sora Semi Bold" pitchFamily="34" charset="-122"/>
                <a:cs typeface="Sora Semi Bold" pitchFamily="34" charset="-120"/>
              </a:rPr>
              <a:t>WO</a:t>
            </a:r>
            <a:endParaRPr lang="en-US" sz="3250" dirty="0">
              <a:latin typeface="Montserrat" panose="00000800000000000000" pitchFamily="2" charset="-52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8068" y="896898"/>
            <a:ext cx="4296489" cy="4093250"/>
          </a:xfrm>
          <a:prstGeom prst="roundRect">
            <a:avLst>
              <a:gd name="adj" fmla="val 1973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648664" y="1075711"/>
            <a:ext cx="475298" cy="475298"/>
          </a:xfrm>
          <a:prstGeom prst="roundRect">
            <a:avLst>
              <a:gd name="adj" fmla="val 19236533"/>
            </a:avLst>
          </a:prstGeom>
          <a:solidFill>
            <a:srgbClr val="DA1B2E"/>
          </a:solidFill>
          <a:ln/>
        </p:spPr>
      </p:sp>
      <p:sp>
        <p:nvSpPr>
          <p:cNvPr id="5" name="Text 3"/>
          <p:cNvSpPr/>
          <p:nvPr/>
        </p:nvSpPr>
        <p:spPr>
          <a:xfrm>
            <a:off x="2779395" y="1179652"/>
            <a:ext cx="213836" cy="26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1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1843683" y="1758820"/>
            <a:ext cx="2085142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Онлайн-доставка</a:t>
            </a:r>
            <a:endParaRPr lang="en-US" sz="1600" b="1" dirty="0"/>
          </a:p>
        </p:txBody>
      </p:sp>
      <p:sp>
        <p:nvSpPr>
          <p:cNvPr id="7" name="Text 5"/>
          <p:cNvSpPr/>
          <p:nvPr/>
        </p:nvSpPr>
        <p:spPr>
          <a:xfrm>
            <a:off x="904042" y="2098743"/>
            <a:ext cx="3964543" cy="2671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Ограниченная линейка SKU в сервисах доставки еды на дом + рост </a:t>
            </a:r>
            <a:r>
              <a:rPr lang="en-US" sz="1400" b="1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онлайн-продаж</a:t>
            </a: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.</a:t>
            </a:r>
            <a:endParaRPr lang="ru-RU" sz="1400" b="1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ctr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endParaRPr lang="ru-RU" sz="1400" b="1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ctr">
              <a:lnSpc>
                <a:spcPts val="1800"/>
              </a:lnSpc>
              <a:buNone/>
            </a:pPr>
            <a:r>
              <a:rPr lang="en-US" sz="1400" b="1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Позволяет</a:t>
            </a: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сервисам доставки еды достичь операционного совершенства и устойчивого роста за счет фокуса на ключевых позициях и оптимизации клиентского пути. Внедрение в сервисы доставки еды больший ассортимент продукции бренда + внедрение продукции заморозки в популярные доставки.</a:t>
            </a:r>
            <a:endParaRPr lang="en-US" sz="1400" b="1" dirty="0"/>
          </a:p>
        </p:txBody>
      </p:sp>
      <p:sp>
        <p:nvSpPr>
          <p:cNvPr id="8" name="Shape 6"/>
          <p:cNvSpPr/>
          <p:nvPr/>
        </p:nvSpPr>
        <p:spPr>
          <a:xfrm>
            <a:off x="5166955" y="896898"/>
            <a:ext cx="4296489" cy="4093250"/>
          </a:xfrm>
          <a:prstGeom prst="roundRect">
            <a:avLst>
              <a:gd name="adj" fmla="val 1973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077551" y="1075711"/>
            <a:ext cx="475298" cy="475298"/>
          </a:xfrm>
          <a:prstGeom prst="roundRect">
            <a:avLst>
              <a:gd name="adj" fmla="val 19236533"/>
            </a:avLst>
          </a:prstGeom>
          <a:solidFill>
            <a:srgbClr val="DA1B2E"/>
          </a:solidFill>
          <a:ln/>
        </p:spPr>
      </p:sp>
      <p:sp>
        <p:nvSpPr>
          <p:cNvPr id="10" name="Text 8"/>
          <p:cNvSpPr/>
          <p:nvPr/>
        </p:nvSpPr>
        <p:spPr>
          <a:xfrm>
            <a:off x="7208282" y="1179652"/>
            <a:ext cx="213836" cy="26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2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6158389" y="1758820"/>
            <a:ext cx="2313503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Кадровое партнерство</a:t>
            </a:r>
            <a:endParaRPr lang="en-US" sz="1600" b="1" dirty="0"/>
          </a:p>
        </p:txBody>
      </p:sp>
      <p:sp>
        <p:nvSpPr>
          <p:cNvPr id="12" name="Text 10"/>
          <p:cNvSpPr/>
          <p:nvPr/>
        </p:nvSpPr>
        <p:spPr>
          <a:xfrm>
            <a:off x="5332928" y="2098743"/>
            <a:ext cx="3964543" cy="2228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Высокая текучесть кадров + партнёрство с вузами. </a:t>
            </a:r>
            <a:endParaRPr lang="ru-RU" sz="1400" b="1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ctr">
              <a:lnSpc>
                <a:spcPts val="1800"/>
              </a:lnSpc>
              <a:buNone/>
            </a:pPr>
            <a:endParaRPr lang="ru-RU" sz="1400" b="1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ctr">
              <a:lnSpc>
                <a:spcPts val="1800"/>
              </a:lnSpc>
              <a:buNone/>
            </a:pPr>
            <a:r>
              <a:rPr lang="en-US" sz="1400" b="1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Создание</a:t>
            </a: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программы стажировок и трудоустройства выпускников (например, с РОСБИОТЕХ, МГУПП). Предложение бонусов за привлечение друзей, карьерный рост внутри компании.</a:t>
            </a:r>
            <a:endParaRPr lang="en-US" sz="1400" b="1" dirty="0"/>
          </a:p>
        </p:txBody>
      </p:sp>
      <p:sp>
        <p:nvSpPr>
          <p:cNvPr id="13" name="Shape 11"/>
          <p:cNvSpPr/>
          <p:nvPr/>
        </p:nvSpPr>
        <p:spPr>
          <a:xfrm>
            <a:off x="9595842" y="896898"/>
            <a:ext cx="4296489" cy="4093250"/>
          </a:xfrm>
          <a:prstGeom prst="roundRect">
            <a:avLst>
              <a:gd name="adj" fmla="val 1973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506438" y="1075711"/>
            <a:ext cx="475298" cy="475298"/>
          </a:xfrm>
          <a:prstGeom prst="roundRect">
            <a:avLst>
              <a:gd name="adj" fmla="val 19236533"/>
            </a:avLst>
          </a:prstGeom>
          <a:solidFill>
            <a:srgbClr val="DA1B2E"/>
          </a:solidFill>
          <a:ln/>
        </p:spPr>
      </p:sp>
      <p:sp>
        <p:nvSpPr>
          <p:cNvPr id="15" name="Text 13"/>
          <p:cNvSpPr/>
          <p:nvPr/>
        </p:nvSpPr>
        <p:spPr>
          <a:xfrm>
            <a:off x="11637169" y="1179652"/>
            <a:ext cx="213836" cy="26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3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10701457" y="1758820"/>
            <a:ext cx="2085142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Оптимизация сырья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761815" y="2098743"/>
            <a:ext cx="3964543" cy="1395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Зависимость от стоимости сырья + рост спроса на полуфабрикаты. </a:t>
            </a:r>
            <a:endParaRPr lang="ru-RU" sz="1400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ctr">
              <a:lnSpc>
                <a:spcPts val="1800"/>
              </a:lnSpc>
              <a:buNone/>
            </a:pPr>
            <a:endParaRPr lang="ru-RU" sz="1400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ctr">
              <a:lnSpc>
                <a:spcPts val="1800"/>
              </a:lnSpc>
              <a:buNone/>
            </a:pPr>
            <a:r>
              <a:rPr lang="en-US" sz="14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Оптимизация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рецептур: разработка более экономичных вариантов полуфабрикатов без потери качества. Заключение долгосрочных контрактов с поставщиками мяса для фиксации цен.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738068" y="5122545"/>
            <a:ext cx="6510933" cy="2654568"/>
          </a:xfrm>
          <a:prstGeom prst="roundRect">
            <a:avLst>
              <a:gd name="adj" fmla="val 3011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755827" y="5288518"/>
            <a:ext cx="475298" cy="475298"/>
          </a:xfrm>
          <a:prstGeom prst="roundRect">
            <a:avLst>
              <a:gd name="adj" fmla="val 19236533"/>
            </a:avLst>
          </a:prstGeom>
          <a:solidFill>
            <a:srgbClr val="DA1B2E"/>
          </a:solidFill>
          <a:ln/>
        </p:spPr>
      </p:sp>
      <p:sp>
        <p:nvSpPr>
          <p:cNvPr id="20" name="Text 18"/>
          <p:cNvSpPr/>
          <p:nvPr/>
        </p:nvSpPr>
        <p:spPr>
          <a:xfrm>
            <a:off x="3886557" y="5392460"/>
            <a:ext cx="213836" cy="26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4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2950964" y="5896213"/>
            <a:ext cx="2085142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Автоматизация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904042" y="6236136"/>
            <a:ext cx="6178987" cy="12204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Увеличение постоянных издержек + автоматизация. </a:t>
            </a:r>
            <a:endParaRPr lang="ru-RU" sz="1400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ctr">
              <a:lnSpc>
                <a:spcPts val="1800"/>
              </a:lnSpc>
              <a:buNone/>
            </a:pPr>
            <a:endParaRPr lang="ru-RU" sz="1400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ctr">
              <a:lnSpc>
                <a:spcPts val="1800"/>
              </a:lnSpc>
              <a:buNone/>
            </a:pPr>
            <a:r>
              <a:rPr lang="en-US" sz="14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Инвестиции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в роботизацию линий упаковки и контроля качества (ИИ-системы). Снижение затрат на электроэнергию за счет энергоэффективного оборудования.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7381399" y="5122545"/>
            <a:ext cx="6510933" cy="2654568"/>
          </a:xfrm>
          <a:prstGeom prst="roundRect">
            <a:avLst>
              <a:gd name="adj" fmla="val 3011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399157" y="5288518"/>
            <a:ext cx="475298" cy="475298"/>
          </a:xfrm>
          <a:prstGeom prst="roundRect">
            <a:avLst>
              <a:gd name="adj" fmla="val 19236533"/>
            </a:avLst>
          </a:prstGeom>
          <a:solidFill>
            <a:srgbClr val="DA1B2E"/>
          </a:solidFill>
          <a:ln/>
        </p:spPr>
      </p:sp>
      <p:sp>
        <p:nvSpPr>
          <p:cNvPr id="25" name="Text 23"/>
          <p:cNvSpPr/>
          <p:nvPr/>
        </p:nvSpPr>
        <p:spPr>
          <a:xfrm>
            <a:off x="10529888" y="5392460"/>
            <a:ext cx="213836" cy="26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5</a:t>
            </a:r>
            <a:endParaRPr lang="en-US" sz="1650" dirty="0"/>
          </a:p>
        </p:txBody>
      </p:sp>
      <p:sp>
        <p:nvSpPr>
          <p:cNvPr id="26" name="Text 24"/>
          <p:cNvSpPr/>
          <p:nvPr/>
        </p:nvSpPr>
        <p:spPr>
          <a:xfrm>
            <a:off x="9594294" y="5896213"/>
            <a:ext cx="2085142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Социальные сети</a:t>
            </a:r>
            <a:endParaRPr lang="en-US" sz="1600" b="1" dirty="0"/>
          </a:p>
        </p:txBody>
      </p:sp>
      <p:sp>
        <p:nvSpPr>
          <p:cNvPr id="27" name="Text 25"/>
          <p:cNvSpPr/>
          <p:nvPr/>
        </p:nvSpPr>
        <p:spPr>
          <a:xfrm>
            <a:off x="7547372" y="6236137"/>
            <a:ext cx="6178987" cy="12204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Слабые социальные сети + рост спроса на ЗОЖ продукцию. </a:t>
            </a:r>
            <a:endParaRPr lang="ru-RU" sz="1400" b="1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ctr">
              <a:lnSpc>
                <a:spcPts val="1800"/>
              </a:lnSpc>
              <a:buNone/>
            </a:pPr>
            <a:endParaRPr lang="ru-RU" sz="1400" b="1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ctr">
              <a:lnSpc>
                <a:spcPts val="1800"/>
              </a:lnSpc>
              <a:buNone/>
            </a:pPr>
            <a:r>
              <a:rPr lang="en-US" sz="1400" b="1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Пересмотр</a:t>
            </a: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рецептов и внедрение нового типа контента в социальные сети, связанные с ЗОЖ, мясная продукция точно будет пользоваться спросом при введении новой линейки.</a:t>
            </a:r>
            <a:endParaRPr lang="en-US" sz="14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386765"/>
            <a:ext cx="4988838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1F1E1E"/>
                </a:solidFill>
                <a:latin typeface="Montserrat" panose="00000800000000000000" pitchFamily="2" charset="-52"/>
                <a:ea typeface="Sora Semi Bold" pitchFamily="34" charset="-122"/>
                <a:cs typeface="Sora Semi Bold" pitchFamily="34" charset="-120"/>
              </a:rPr>
              <a:t>ST</a:t>
            </a:r>
            <a:endParaRPr lang="en-US" sz="3900" dirty="0">
              <a:latin typeface="Montserrat" panose="00000800000000000000" pitchFamily="2" charset="-52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58368" y="1568499"/>
            <a:ext cx="4244816" cy="4521217"/>
          </a:xfrm>
          <a:prstGeom prst="roundRect">
            <a:avLst>
              <a:gd name="adj" fmla="val 2152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596455" y="1765666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DA1B2E"/>
          </a:solidFill>
          <a:ln/>
        </p:spPr>
      </p:sp>
      <p:sp>
        <p:nvSpPr>
          <p:cNvPr id="5" name="Text 3"/>
          <p:cNvSpPr/>
          <p:nvPr/>
        </p:nvSpPr>
        <p:spPr>
          <a:xfrm>
            <a:off x="2752784" y="1890087"/>
            <a:ext cx="255865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111984" y="2523856"/>
            <a:ext cx="3537466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Покупательская способность</a:t>
            </a:r>
            <a:endParaRPr lang="en-US" sz="1950" b="1" dirty="0"/>
          </a:p>
        </p:txBody>
      </p:sp>
      <p:sp>
        <p:nvSpPr>
          <p:cNvPr id="7" name="Text 5"/>
          <p:cNvSpPr/>
          <p:nvPr/>
        </p:nvSpPr>
        <p:spPr>
          <a:xfrm>
            <a:off x="955536" y="2949267"/>
            <a:ext cx="3850481" cy="2876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Широкий ассортимент + падение покупательской способности. </a:t>
            </a:r>
            <a:endParaRPr lang="ru-RU" sz="1450" b="1" dirty="0">
              <a:solidFill>
                <a:srgbClr val="3B3535"/>
              </a:solidFill>
              <a:latin typeface="Montserrat" panose="00000800000000000000" pitchFamily="2" charset="-52"/>
              <a:ea typeface="Sora Light" pitchFamily="34" charset="-122"/>
              <a:cs typeface="Sora Light" pitchFamily="34" charset="-120"/>
            </a:endParaRPr>
          </a:p>
          <a:p>
            <a:pPr marL="0" indent="0" algn="ctr">
              <a:lnSpc>
                <a:spcPts val="2350"/>
              </a:lnSpc>
              <a:buNone/>
            </a:pPr>
            <a:endParaRPr lang="ru-RU" sz="1450" b="1" dirty="0">
              <a:solidFill>
                <a:srgbClr val="3B3535"/>
              </a:solidFill>
              <a:latin typeface="Montserrat" panose="00000800000000000000" pitchFamily="2" charset="-52"/>
              <a:ea typeface="Sora Light" pitchFamily="34" charset="-122"/>
              <a:cs typeface="Sora Light" pitchFamily="34" charset="-120"/>
            </a:endParaRPr>
          </a:p>
          <a:p>
            <a:pPr marL="0" indent="0" algn="ctr">
              <a:lnSpc>
                <a:spcPts val="2350"/>
              </a:lnSpc>
              <a:buNone/>
            </a:pPr>
            <a:r>
              <a:rPr lang="en-US" sz="1450" b="1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Запуск</a:t>
            </a: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бюджетных линеек под новыми брендами (из 148 зарегистрированных) с упрощённым составом, но сохранением базовых стандартов качества. Акцент на «доступность» в маркетинге.</a:t>
            </a:r>
            <a:endParaRPr lang="en-US" sz="1450" b="1" dirty="0"/>
          </a:p>
        </p:txBody>
      </p:sp>
      <p:sp>
        <p:nvSpPr>
          <p:cNvPr id="8" name="Shape 6"/>
          <p:cNvSpPr/>
          <p:nvPr/>
        </p:nvSpPr>
        <p:spPr>
          <a:xfrm>
            <a:off x="5192732" y="1568499"/>
            <a:ext cx="4244935" cy="4521217"/>
          </a:xfrm>
          <a:prstGeom prst="roundRect">
            <a:avLst>
              <a:gd name="adj" fmla="val 2152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030819" y="1765666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DA1B2E"/>
          </a:solidFill>
          <a:ln/>
        </p:spPr>
      </p:sp>
      <p:sp>
        <p:nvSpPr>
          <p:cNvPr id="10" name="Text 8"/>
          <p:cNvSpPr/>
          <p:nvPr/>
        </p:nvSpPr>
        <p:spPr>
          <a:xfrm>
            <a:off x="7187148" y="1890087"/>
            <a:ext cx="255865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023312" y="2523856"/>
            <a:ext cx="258377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Агрессия ретейлеров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5389899" y="2949267"/>
            <a:ext cx="3850600" cy="2876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Развитая дистрибьюторская сеть + агрессия ретейлеров. </a:t>
            </a:r>
            <a:endParaRPr lang="ru-RU" sz="1450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ctr">
              <a:lnSpc>
                <a:spcPts val="2350"/>
              </a:lnSpc>
              <a:buNone/>
            </a:pPr>
            <a:endParaRPr lang="ru-RU" sz="1450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ctr">
              <a:lnSpc>
                <a:spcPts val="2350"/>
              </a:lnSpc>
              <a:buNone/>
            </a:pPr>
            <a:r>
              <a:rPr lang="en-US" sz="145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Усиление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прямых продаж через фирменные магазины и онлайн-канал. Развитие программы лояльности для конечных потребителей, чтобы снизить зависимость от полок ретейлеров.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9627215" y="1568499"/>
            <a:ext cx="4244816" cy="4521217"/>
          </a:xfrm>
          <a:prstGeom prst="roundRect">
            <a:avLst>
              <a:gd name="adj" fmla="val 2152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465302" y="1765666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DA1B2E"/>
          </a:solidFill>
          <a:ln/>
        </p:spPr>
      </p:sp>
      <p:sp>
        <p:nvSpPr>
          <p:cNvPr id="15" name="Text 13"/>
          <p:cNvSpPr/>
          <p:nvPr/>
        </p:nvSpPr>
        <p:spPr>
          <a:xfrm>
            <a:off x="11621631" y="1890087"/>
            <a:ext cx="255865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3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0502443" y="2523856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Регулирование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9824382" y="2949267"/>
            <a:ext cx="3850481" cy="2876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Международные стандарты + ужесточение </a:t>
            </a:r>
            <a:r>
              <a:rPr lang="en-US" sz="145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регулирования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.</a:t>
            </a:r>
            <a:endParaRPr lang="ru-RU" sz="1450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ctr">
              <a:lnSpc>
                <a:spcPts val="2350"/>
              </a:lnSpc>
              <a:buNone/>
            </a:pPr>
            <a:endParaRPr lang="ru-RU" sz="1450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ctr">
              <a:lnSpc>
                <a:spcPts val="2350"/>
              </a:lnSpc>
              <a:buNone/>
            </a:pPr>
            <a:r>
              <a:rPr lang="en-US" sz="145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Проактивное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внедрение новых санитарных норм до их официального вступления. Использование этого как PR-инструмента: «РЕМИТ — лидер в безопасности продукции».</a:t>
            </a:r>
            <a:endParaRPr lang="en-US" sz="1450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904325D-9794-DF3B-35DC-34B7BB56EE29}"/>
              </a:ext>
            </a:extLst>
          </p:cNvPr>
          <p:cNvSpPr/>
          <p:nvPr/>
        </p:nvSpPr>
        <p:spPr>
          <a:xfrm>
            <a:off x="12839308" y="7774543"/>
            <a:ext cx="1791092" cy="455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292497"/>
            <a:ext cx="4988838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1F1E1E"/>
                </a:solidFill>
                <a:latin typeface="Montserrat" panose="00000800000000000000" pitchFamily="2" charset="-52"/>
                <a:ea typeface="Sora Semi Bold" pitchFamily="34" charset="-122"/>
                <a:cs typeface="Sora Semi Bold" pitchFamily="34" charset="-120"/>
              </a:rPr>
              <a:t>WT</a:t>
            </a:r>
            <a:endParaRPr lang="en-US" sz="3900" dirty="0">
              <a:latin typeface="Montserrat" panose="00000800000000000000" pitchFamily="2" charset="-52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58309" y="1719324"/>
            <a:ext cx="6462117" cy="4690903"/>
          </a:xfrm>
          <a:prstGeom prst="roundRect">
            <a:avLst>
              <a:gd name="adj" fmla="val 2152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704987" y="1916491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DA1B2E"/>
          </a:solidFill>
          <a:ln/>
        </p:spPr>
      </p:sp>
      <p:sp>
        <p:nvSpPr>
          <p:cNvPr id="5" name="Text 3"/>
          <p:cNvSpPr/>
          <p:nvPr/>
        </p:nvSpPr>
        <p:spPr>
          <a:xfrm>
            <a:off x="3861316" y="2040912"/>
            <a:ext cx="255865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2742128" y="2674681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География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55477" y="3100092"/>
            <a:ext cx="6067782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Ограниченная география + экономические риски. </a:t>
            </a:r>
            <a:endParaRPr lang="ru-RU" sz="1600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ctr">
              <a:lnSpc>
                <a:spcPts val="2350"/>
              </a:lnSpc>
              <a:buNone/>
            </a:pPr>
            <a:endParaRPr lang="ru-RU" sz="1600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ctr">
              <a:lnSpc>
                <a:spcPts val="2350"/>
              </a:lnSpc>
              <a:buNone/>
            </a:pPr>
            <a:r>
              <a:rPr lang="en-US" sz="16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Диверсификация</a:t>
            </a: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поставок: выход франчайзи в новые регионы РФ (Урал, Сибирь). Создание региональных складов для снижения логистических издержек.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409974" y="1719324"/>
            <a:ext cx="6462117" cy="4690903"/>
          </a:xfrm>
          <a:prstGeom prst="roundRect">
            <a:avLst>
              <a:gd name="adj" fmla="val 2152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356652" y="1916491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DA1B2E"/>
          </a:solidFill>
          <a:ln/>
        </p:spPr>
      </p:sp>
      <p:sp>
        <p:nvSpPr>
          <p:cNvPr id="10" name="Text 8"/>
          <p:cNvSpPr/>
          <p:nvPr/>
        </p:nvSpPr>
        <p:spPr>
          <a:xfrm>
            <a:off x="10512981" y="2040912"/>
            <a:ext cx="255865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9393793" y="2674681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Кадровый дефицит</a:t>
            </a:r>
            <a:endParaRPr lang="en-US" sz="1600" b="1" dirty="0"/>
          </a:p>
        </p:txBody>
      </p:sp>
      <p:sp>
        <p:nvSpPr>
          <p:cNvPr id="12" name="Text 10"/>
          <p:cNvSpPr/>
          <p:nvPr/>
        </p:nvSpPr>
        <p:spPr>
          <a:xfrm>
            <a:off x="7607141" y="3100092"/>
            <a:ext cx="6067782" cy="2914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Кадровый дефицит + высокая текучесть. </a:t>
            </a:r>
            <a:endParaRPr lang="ru-RU" sz="1600" b="1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ctr">
              <a:lnSpc>
                <a:spcPts val="2350"/>
              </a:lnSpc>
              <a:buNone/>
            </a:pPr>
            <a:endParaRPr lang="ru-RU" sz="1600" b="1" dirty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ctr">
              <a:lnSpc>
                <a:spcPts val="2350"/>
              </a:lnSpc>
              <a:buNone/>
            </a:pPr>
            <a:r>
              <a:rPr lang="en-US" sz="1600" b="1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Внедрение</a:t>
            </a:r>
            <a:r>
              <a:rPr lang="en-US" sz="16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CRM-системы для управления персоналом: прогнозирование потребности в кадрах, автоматизация адаптации. Развитие HR-бренда: корпоративные мероприятия, обучение, прозрачные KPI. Создание программы для студентов, выход и представление завода на карьерных ярмарках в институтах, для привлечения новых и молодых кадров.</a:t>
            </a:r>
            <a:endParaRPr lang="en-US" sz="1600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B2B78D5-0EDD-5605-7EA9-0A0F0B26FE28}"/>
              </a:ext>
            </a:extLst>
          </p:cNvPr>
          <p:cNvSpPr/>
          <p:nvPr/>
        </p:nvSpPr>
        <p:spPr>
          <a:xfrm>
            <a:off x="12839308" y="7774543"/>
            <a:ext cx="1791092" cy="455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23703BD-E35C-F730-AF0C-E32362DAB4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372539"/>
              </p:ext>
            </p:extLst>
          </p:nvPr>
        </p:nvGraphicFramePr>
        <p:xfrm>
          <a:off x="328612" y="1031303"/>
          <a:ext cx="13973176" cy="6192436"/>
        </p:xfrm>
        <a:graphic>
          <a:graphicData uri="http://schemas.openxmlformats.org/drawingml/2006/table">
            <a:tbl>
              <a:tblPr/>
              <a:tblGrid>
                <a:gridCol w="3295649">
                  <a:extLst>
                    <a:ext uri="{9D8B030D-6E8A-4147-A177-3AD203B41FA5}">
                      <a16:colId xmlns:a16="http://schemas.microsoft.com/office/drawing/2014/main" val="1589547838"/>
                    </a:ext>
                  </a:extLst>
                </a:gridCol>
                <a:gridCol w="1057275">
                  <a:extLst>
                    <a:ext uri="{9D8B030D-6E8A-4147-A177-3AD203B41FA5}">
                      <a16:colId xmlns:a16="http://schemas.microsoft.com/office/drawing/2014/main" val="2795121196"/>
                    </a:ext>
                  </a:extLst>
                </a:gridCol>
                <a:gridCol w="2878891">
                  <a:extLst>
                    <a:ext uri="{9D8B030D-6E8A-4147-A177-3AD203B41FA5}">
                      <a16:colId xmlns:a16="http://schemas.microsoft.com/office/drawing/2014/main" val="3648544146"/>
                    </a:ext>
                  </a:extLst>
                </a:gridCol>
                <a:gridCol w="1536439">
                  <a:extLst>
                    <a:ext uri="{9D8B030D-6E8A-4147-A177-3AD203B41FA5}">
                      <a16:colId xmlns:a16="http://schemas.microsoft.com/office/drawing/2014/main" val="3843082777"/>
                    </a:ext>
                  </a:extLst>
                </a:gridCol>
                <a:gridCol w="1338606">
                  <a:extLst>
                    <a:ext uri="{9D8B030D-6E8A-4147-A177-3AD203B41FA5}">
                      <a16:colId xmlns:a16="http://schemas.microsoft.com/office/drawing/2014/main" val="2806651235"/>
                    </a:ext>
                  </a:extLst>
                </a:gridCol>
                <a:gridCol w="2195610">
                  <a:extLst>
                    <a:ext uri="{9D8B030D-6E8A-4147-A177-3AD203B41FA5}">
                      <a16:colId xmlns:a16="http://schemas.microsoft.com/office/drawing/2014/main" val="1209904608"/>
                    </a:ext>
                  </a:extLst>
                </a:gridCol>
                <a:gridCol w="1670706">
                  <a:extLst>
                    <a:ext uri="{9D8B030D-6E8A-4147-A177-3AD203B41FA5}">
                      <a16:colId xmlns:a16="http://schemas.microsoft.com/office/drawing/2014/main" val="420015016"/>
                    </a:ext>
                  </a:extLst>
                </a:gridCol>
              </a:tblGrid>
              <a:tr h="699347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Товарная позиция</a:t>
                      </a:r>
                      <a:endParaRPr lang="ru-RU" sz="2400" b="1" dirty="0">
                        <a:effectLst/>
                      </a:endParaRPr>
                    </a:p>
                  </a:txBody>
                  <a:tcPr marL="5082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Средняя оценка </a:t>
                      </a:r>
                      <a:endParaRPr lang="ru-RU" sz="2400" b="1" dirty="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оценок /отзывов в сети Перекресток</a:t>
                      </a:r>
                      <a:endParaRPr lang="ru-RU" sz="2400" b="1" dirty="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Цена, руб.</a:t>
                      </a:r>
                      <a:endParaRPr lang="ru-RU" sz="2400" b="1" dirty="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оценок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Ремит</a:t>
                      </a:r>
                      <a:endParaRPr lang="ru-RU" sz="2400" b="1" dirty="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Цена, сайт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Ремит</a:t>
                      </a:r>
                      <a:endParaRPr lang="ru-RU" sz="2400" b="1" dirty="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Группа </a:t>
                      </a:r>
                      <a:endParaRPr lang="ru-RU" sz="2400" b="1" dirty="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2631578"/>
                  </a:ext>
                </a:extLst>
              </a:tr>
              <a:tr h="491604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Холодец свинина и говядина</a:t>
                      </a:r>
                      <a:endParaRPr lang="ru-RU" sz="2400">
                        <a:effectLst/>
                      </a:endParaRPr>
                    </a:p>
                  </a:txBody>
                  <a:tcPr marL="5082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5924 (553 отзыва)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389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  <a:endParaRPr lang="ru-RU" sz="2400" dirty="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241</a:t>
                      </a:r>
                      <a:endParaRPr lang="ru-RU" sz="2400" dirty="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</a:t>
                      </a:r>
                      <a:endParaRPr lang="ru-RU" sz="2400" dirty="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878667"/>
                  </a:ext>
                </a:extLst>
              </a:tr>
              <a:tr h="491604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Сардельки «Телячьи» варёные, 460 г</a:t>
                      </a:r>
                      <a:endParaRPr lang="ru-RU" sz="2400">
                        <a:effectLst/>
                      </a:endParaRPr>
                    </a:p>
                  </a:txBody>
                  <a:tcPr marL="5082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4,89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2 245 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559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446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  <a:endParaRPr lang="en-US" sz="2400" dirty="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4071449"/>
                  </a:ext>
                </a:extLst>
              </a:tr>
              <a:tr h="470095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Колбаса сырокопчёная Ремит Trio mio в нарезке ассорти, 100г</a:t>
                      </a:r>
                      <a:endParaRPr lang="ru-RU" sz="2400">
                        <a:effectLst/>
                      </a:endParaRPr>
                    </a:p>
                  </a:txBody>
                  <a:tcPr marL="5082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6097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269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270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  <a:endParaRPr lang="en-US" sz="2400" dirty="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288849"/>
                  </a:ext>
                </a:extLst>
              </a:tr>
              <a:tr h="332723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4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Сервелат варёно-копчёный «Ремит» Ореховый</a:t>
                      </a:r>
                      <a:endParaRPr lang="ru-RU" sz="2400">
                        <a:effectLst/>
                      </a:endParaRPr>
                    </a:p>
                  </a:txBody>
                  <a:tcPr marL="5082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4,91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2639 (184 отзыва)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1749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1370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  <a:endParaRPr lang="en-US" sz="2400" dirty="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74708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161616"/>
                          </a:solidFill>
                          <a:effectLst/>
                          <a:latin typeface="Arial" panose="020B0604020202020204" pitchFamily="34" charset="0"/>
                        </a:rPr>
                        <a:t>Колбаса вареная </a:t>
                      </a:r>
                      <a:r>
                        <a:rPr lang="ru-RU" sz="1400" b="0" i="0" u="none" strike="noStrike" dirty="0" err="1">
                          <a:solidFill>
                            <a:srgbClr val="161616"/>
                          </a:solidFill>
                          <a:effectLst/>
                          <a:latin typeface="Arial" panose="020B0604020202020204" pitchFamily="34" charset="0"/>
                        </a:rPr>
                        <a:t>Ремит</a:t>
                      </a:r>
                      <a:r>
                        <a:rPr lang="ru-RU" sz="1400" b="0" i="0" u="none" strike="noStrike" dirty="0">
                          <a:solidFill>
                            <a:srgbClr val="161616"/>
                          </a:solidFill>
                          <a:effectLst/>
                          <a:latin typeface="Arial" panose="020B0604020202020204" pitchFamily="34" charset="0"/>
                        </a:rPr>
                        <a:t> Докторская </a:t>
                      </a:r>
                      <a:endParaRPr lang="ru-RU" sz="2400" b="1" dirty="0">
                        <a:effectLst/>
                      </a:endParaRPr>
                    </a:p>
                  </a:txBody>
                  <a:tcPr marL="5082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4,94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2562 (133 отзыва)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1056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870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</a:t>
                      </a:r>
                      <a:endParaRPr lang="ru-RU" sz="2400" dirty="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678388"/>
                  </a:ext>
                </a:extLst>
              </a:tr>
              <a:tr h="346877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Колбаски 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Kabanos</a:t>
                      </a:r>
                      <a:endParaRPr lang="en-US" sz="2400">
                        <a:effectLst/>
                      </a:endParaRPr>
                    </a:p>
                  </a:txBody>
                  <a:tcPr marL="5082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4,8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 отзывов</a:t>
                      </a:r>
                      <a:endParaRPr lang="ru-RU" sz="2400" dirty="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186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154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</a:t>
                      </a:r>
                      <a:endParaRPr lang="en-US" sz="2400" dirty="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937621"/>
                  </a:ext>
                </a:extLst>
              </a:tr>
              <a:tr h="464367">
                <a:tc>
                  <a:txBody>
                    <a:bodyPr/>
                    <a:lstStyle/>
                    <a:p>
                      <a:pPr rtl="0" fontAlgn="t">
                        <a:spcBef>
                          <a:spcPts val="1800"/>
                        </a:spcBef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Колбаса «Краковская» ГОСТ</a:t>
                      </a:r>
                      <a:endParaRPr lang="ru-RU" sz="2400" b="1">
                        <a:effectLst/>
                      </a:endParaRPr>
                    </a:p>
                  </a:txBody>
                  <a:tcPr marL="5082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 отзывов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584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416,5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</a:t>
                      </a:r>
                      <a:endParaRPr lang="en-US" sz="2400" dirty="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46887"/>
                  </a:ext>
                </a:extLst>
              </a:tr>
              <a:tr h="464367">
                <a:tc>
                  <a:txBody>
                    <a:bodyPr/>
                    <a:lstStyle/>
                    <a:p>
                      <a:pPr rtl="0" fontAlgn="t">
                        <a:spcBef>
                          <a:spcPts val="1800"/>
                        </a:spcBef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Нарезка Окорок Хамон вяленый, 55 г</a:t>
                      </a:r>
                      <a:endParaRPr lang="ru-RU" sz="2400" b="1">
                        <a:effectLst/>
                      </a:endParaRPr>
                    </a:p>
                  </a:txBody>
                  <a:tcPr marL="5082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 отзыва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239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242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</a:t>
                      </a:r>
                      <a:endParaRPr lang="en-US" sz="2400" dirty="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417894"/>
                  </a:ext>
                </a:extLst>
              </a:tr>
              <a:tr h="467464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Колбаса варено-копченая сервелат «Европейский»</a:t>
                      </a:r>
                      <a:endParaRPr lang="ru-RU" sz="2400">
                        <a:effectLst/>
                      </a:endParaRPr>
                    </a:p>
                  </a:txBody>
                  <a:tcPr marL="5082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 отзыва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1593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1233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</a:t>
                      </a:r>
                      <a:endParaRPr lang="en-US" sz="2400" dirty="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191405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Колбаса сырокопчёная «Салями Княжеская»</a:t>
                      </a:r>
                      <a:endParaRPr lang="ru-RU" sz="2400">
                        <a:effectLst/>
                      </a:endParaRPr>
                    </a:p>
                  </a:txBody>
                  <a:tcPr marL="5082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4,85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2446 (114 отзывов)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2483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2010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  <a:endParaRPr lang="en-US" sz="2400" dirty="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221070"/>
                  </a:ext>
                </a:extLst>
              </a:tr>
              <a:tr h="346877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Колбаса Сальчичон </a:t>
                      </a:r>
                      <a:endParaRPr lang="ru-RU" sz="2400">
                        <a:effectLst/>
                      </a:endParaRPr>
                    </a:p>
                  </a:txBody>
                  <a:tcPr marL="5082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отзывов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1824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1617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  <a:endParaRPr lang="en-US" sz="2400" dirty="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975586"/>
                  </a:ext>
                </a:extLst>
              </a:tr>
              <a:tr h="464367">
                <a:tc>
                  <a:txBody>
                    <a:bodyPr/>
                    <a:lstStyle/>
                    <a:p>
                      <a:pPr rtl="0" fontAlgn="t">
                        <a:spcBef>
                          <a:spcPts val="1800"/>
                        </a:spcBef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Колбаса сырокопченая «Бургундская»</a:t>
                      </a:r>
                      <a:endParaRPr lang="ru-RU" sz="2400" b="1">
                        <a:effectLst/>
                      </a:endParaRPr>
                    </a:p>
                  </a:txBody>
                  <a:tcPr marL="5082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1260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  <a:endParaRPr lang="ru-RU" sz="240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1485</a:t>
                      </a:r>
                      <a:endParaRPr lang="ru-RU" sz="2400" dirty="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  <a:endParaRPr lang="en-US" sz="2400" dirty="0">
                        <a:effectLst/>
                      </a:endParaRPr>
                    </a:p>
                  </a:txBody>
                  <a:tcPr marL="127066" marR="127066" marT="42355" marB="4235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05616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495D17F-DE88-4508-968E-F0D981A5105E}"/>
              </a:ext>
            </a:extLst>
          </p:cNvPr>
          <p:cNvSpPr txBox="1"/>
          <p:nvPr/>
        </p:nvSpPr>
        <p:spPr>
          <a:xfrm flipH="1">
            <a:off x="328612" y="327598"/>
            <a:ext cx="351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ABC </a:t>
            </a: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</a:rPr>
              <a:t>анализ</a:t>
            </a:r>
          </a:p>
        </p:txBody>
      </p:sp>
    </p:spTree>
    <p:extLst>
      <p:ext uri="{BB962C8B-B14F-4D97-AF65-F5344CB8AC3E}">
        <p14:creationId xmlns:p14="http://schemas.microsoft.com/office/powerpoint/2010/main" val="4128704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E5E9BAC-3BAB-D5D9-3C0F-462FC9E193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081154"/>
              </p:ext>
            </p:extLst>
          </p:nvPr>
        </p:nvGraphicFramePr>
        <p:xfrm>
          <a:off x="538161" y="1061039"/>
          <a:ext cx="13554077" cy="7002871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931986">
                  <a:extLst>
                    <a:ext uri="{9D8B030D-6E8A-4147-A177-3AD203B41FA5}">
                      <a16:colId xmlns:a16="http://schemas.microsoft.com/office/drawing/2014/main" val="1169527126"/>
                    </a:ext>
                  </a:extLst>
                </a:gridCol>
                <a:gridCol w="4000629">
                  <a:extLst>
                    <a:ext uri="{9D8B030D-6E8A-4147-A177-3AD203B41FA5}">
                      <a16:colId xmlns:a16="http://schemas.microsoft.com/office/drawing/2014/main" val="3961654737"/>
                    </a:ext>
                  </a:extLst>
                </a:gridCol>
                <a:gridCol w="3839601">
                  <a:extLst>
                    <a:ext uri="{9D8B030D-6E8A-4147-A177-3AD203B41FA5}">
                      <a16:colId xmlns:a16="http://schemas.microsoft.com/office/drawing/2014/main" val="2073258386"/>
                    </a:ext>
                  </a:extLst>
                </a:gridCol>
                <a:gridCol w="3781861">
                  <a:extLst>
                    <a:ext uri="{9D8B030D-6E8A-4147-A177-3AD203B41FA5}">
                      <a16:colId xmlns:a16="http://schemas.microsoft.com/office/drawing/2014/main" val="748949718"/>
                    </a:ext>
                  </a:extLst>
                </a:gridCol>
              </a:tblGrid>
              <a:tr h="469650"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buNone/>
                      </a:pPr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РЫНКИ / ПРОДУКТЫ</a:t>
                      </a:r>
                      <a:endParaRPr lang="ru-RU" sz="2800" b="1">
                        <a:effectLst/>
                      </a:endParaRPr>
                    </a:p>
                  </a:txBody>
                  <a:tcPr marL="44607" marR="44607" marT="44607" marB="44607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buNone/>
                      </a:pP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СТАРЫЙ ПРОДУКТ</a:t>
                      </a:r>
                      <a:endParaRPr lang="ru-RU" sz="2800" b="1" dirty="0">
                        <a:effectLst/>
                      </a:endParaRPr>
                    </a:p>
                  </a:txBody>
                  <a:tcPr marL="44607" marR="44607" marT="44607" marB="44607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buNone/>
                      </a:pP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МОДИФИЦИРОВАННЫЙ ПРОДУКТ</a:t>
                      </a:r>
                      <a:endParaRPr lang="ru-RU" sz="2800" b="1" dirty="0">
                        <a:effectLst/>
                      </a:endParaRPr>
                    </a:p>
                  </a:txBody>
                  <a:tcPr marL="44607" marR="44607" marT="44607" marB="44607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buNone/>
                      </a:pP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НОВЫЙ ПРОДУКТ</a:t>
                      </a:r>
                      <a:endParaRPr lang="ru-RU" sz="2800" b="1" dirty="0">
                        <a:effectLst/>
                      </a:endParaRPr>
                    </a:p>
                  </a:txBody>
                  <a:tcPr marL="44607" marR="44607" marT="44607" marB="44607"/>
                </a:tc>
                <a:extLst>
                  <a:ext uri="{0D108BD9-81ED-4DB2-BD59-A6C34878D82A}">
                    <a16:rowId xmlns:a16="http://schemas.microsoft.com/office/drawing/2014/main" val="3543897186"/>
                  </a:ext>
                </a:extLst>
              </a:tr>
              <a:tr h="2431412"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buNone/>
                      </a:pPr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СУЩЕСТВУЮЩИЙ РЫНОК</a:t>
                      </a:r>
                      <a:endParaRPr lang="ru-RU" sz="2800" b="1">
                        <a:effectLst/>
                      </a:endParaRPr>
                    </a:p>
                  </a:txBody>
                  <a:tcPr marL="44607" marR="44607" marT="44607" marB="44607"/>
                </a:tc>
                <a:tc>
                  <a:txBody>
                    <a:bodyPr/>
                    <a:lstStyle/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увеличение объема продаж колбас и деликатесов </a:t>
                      </a:r>
                      <a:endParaRPr lang="ru-RU" sz="2800" b="1">
                        <a:effectLst/>
                      </a:endParaRPr>
                    </a:p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усиление присутствия в федеральных сетях </a:t>
                      </a:r>
                      <a:endParaRPr lang="ru-RU" sz="2800" b="1">
                        <a:effectLst/>
                      </a:endParaRPr>
                    </a:p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расширение фирменных магазинов </a:t>
                      </a:r>
                      <a:endParaRPr lang="ru-RU" sz="2800" b="1">
                        <a:effectLst/>
                      </a:endParaRPr>
                    </a:p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активное продвижение в социальных сетях и тв рекламе</a:t>
                      </a:r>
                      <a:endParaRPr lang="ru-RU" sz="2800" b="1">
                        <a:effectLst/>
                      </a:endParaRPr>
                    </a:p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продвижение через маркетплейсы</a:t>
                      </a:r>
                      <a:endParaRPr lang="ru-RU" sz="2800" b="1">
                        <a:effectLst/>
                      </a:endParaRPr>
                    </a:p>
                  </a:txBody>
                  <a:tcPr marL="44607" marR="44607" marT="44607" marB="44607"/>
                </a:tc>
                <a:tc>
                  <a:txBody>
                    <a:bodyPr/>
                    <a:lstStyle/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улучшение рецептуры (снижение соли и жира)</a:t>
                      </a:r>
                      <a:endParaRPr lang="ru-RU" sz="2800" b="1" dirty="0">
                        <a:effectLst/>
                      </a:endParaRPr>
                    </a:p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новые форматы упаковки (</a:t>
                      </a:r>
                      <a:r>
                        <a:rPr lang="ru-RU" sz="1400" b="1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family</a:t>
                      </a: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400" b="1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pack</a:t>
                      </a: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/ удобное хранение после вскрытия)</a:t>
                      </a:r>
                      <a:endParaRPr lang="ru-RU" sz="2800" b="1" dirty="0">
                        <a:effectLst/>
                      </a:endParaRPr>
                    </a:p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разработка экологичной упаковки</a:t>
                      </a:r>
                      <a:endParaRPr lang="ru-RU" sz="2800" b="1" dirty="0">
                        <a:effectLst/>
                      </a:endParaRPr>
                    </a:p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ребрендинг и обновление дизайна упаковки </a:t>
                      </a:r>
                      <a:endParaRPr lang="ru-RU" sz="2800" b="1" dirty="0">
                        <a:effectLst/>
                      </a:endParaRPr>
                    </a:p>
                  </a:txBody>
                  <a:tcPr marL="44607" marR="44607" marT="44607" marB="44607"/>
                </a:tc>
                <a:tc>
                  <a:txBody>
                    <a:bodyPr/>
                    <a:lstStyle/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запуск новых видов колбас и деликатесов (детская линейка с чистым составом и более сбалансированным вкусом)</a:t>
                      </a:r>
                      <a:endParaRPr lang="ru-RU" sz="2800" b="1" dirty="0">
                        <a:effectLst/>
                      </a:endParaRPr>
                    </a:p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производство мясных снеков (спортивные перекусы в виде мясных чипсов и </a:t>
                      </a:r>
                      <a:r>
                        <a:rPr lang="ru-RU" sz="1400" b="1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тд</a:t>
                      </a: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) </a:t>
                      </a:r>
                      <a:endParaRPr lang="ru-RU" sz="2800" b="1" dirty="0">
                        <a:effectLst/>
                      </a:endParaRPr>
                    </a:p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линейка диетических продуктов </a:t>
                      </a:r>
                      <a:endParaRPr lang="ru-RU" sz="2800" b="1" dirty="0">
                        <a:effectLst/>
                      </a:endParaRPr>
                    </a:p>
                  </a:txBody>
                  <a:tcPr marL="44607" marR="44607" marT="44607" marB="44607"/>
                </a:tc>
                <a:extLst>
                  <a:ext uri="{0D108BD9-81ED-4DB2-BD59-A6C34878D82A}">
                    <a16:rowId xmlns:a16="http://schemas.microsoft.com/office/drawing/2014/main" val="3399354612"/>
                  </a:ext>
                </a:extLst>
              </a:tr>
              <a:tr h="2287824"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buNone/>
                      </a:pPr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НОВЫЙ РЫНОК</a:t>
                      </a:r>
                      <a:endParaRPr lang="ru-RU" sz="2800" b="1">
                        <a:effectLst/>
                      </a:endParaRPr>
                    </a:p>
                  </a:txBody>
                  <a:tcPr marL="44607" marR="44607" marT="44607" marB="44607"/>
                </a:tc>
                <a:tc>
                  <a:txBody>
                    <a:bodyPr/>
                    <a:lstStyle/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выход франчайзи в новые регионы России </a:t>
                      </a:r>
                      <a:endParaRPr lang="ru-RU" sz="2800" b="1">
                        <a:effectLst/>
                      </a:endParaRPr>
                    </a:p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экспорт продукции на новые рынки СНГ ( Молдова, Туркменистан, Узбекистан)</a:t>
                      </a:r>
                      <a:endParaRPr lang="ru-RU" sz="2800" b="1">
                        <a:effectLst/>
                      </a:endParaRPr>
                    </a:p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расширение поставок в сегмент HoReCa (школьное питание)</a:t>
                      </a:r>
                      <a:endParaRPr lang="ru-RU" sz="2800" b="1">
                        <a:effectLst/>
                      </a:endParaRPr>
                    </a:p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сотрудничество с новыми региональными торговыми сетями</a:t>
                      </a:r>
                      <a:endParaRPr lang="ru-RU" sz="2800" b="1">
                        <a:effectLst/>
                      </a:endParaRPr>
                    </a:p>
                  </a:txBody>
                  <a:tcPr marL="44607" marR="44607" marT="44607" marB="44607"/>
                </a:tc>
                <a:tc>
                  <a:txBody>
                    <a:bodyPr/>
                    <a:lstStyle/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адаптация продукции под региональные вкусы (сибирские вкусы (коллекции с дичью и ягодами)</a:t>
                      </a:r>
                      <a:endParaRPr lang="ru-RU" sz="2800" b="1">
                        <a:effectLst/>
                      </a:endParaRPr>
                    </a:p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выпуск линейки продукции по стандарту халяль </a:t>
                      </a:r>
                      <a:endParaRPr lang="ru-RU" sz="2800" b="1">
                        <a:effectLst/>
                      </a:endParaRPr>
                    </a:p>
                  </a:txBody>
                  <a:tcPr marL="44607" marR="44607" marT="44607" marB="44607"/>
                </a:tc>
                <a:tc>
                  <a:txBody>
                    <a:bodyPr/>
                    <a:lstStyle/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развитие сегмента полуфабрикатов для быстрого приготовления дома </a:t>
                      </a:r>
                      <a:endParaRPr lang="ru-RU" sz="2800" b="1">
                        <a:effectLst/>
                      </a:endParaRPr>
                    </a:p>
                  </a:txBody>
                  <a:tcPr marL="44607" marR="44607" marT="44607" marB="44607"/>
                </a:tc>
                <a:extLst>
                  <a:ext uri="{0D108BD9-81ED-4DB2-BD59-A6C34878D82A}">
                    <a16:rowId xmlns:a16="http://schemas.microsoft.com/office/drawing/2014/main" val="13514673"/>
                  </a:ext>
                </a:extLst>
              </a:tr>
              <a:tr h="1813985"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buNone/>
                      </a:pP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НОВЫЙ ТАРГЕТИРОВАННЫЙ РЫНОК</a:t>
                      </a:r>
                      <a:endParaRPr lang="ru-RU" sz="2800" b="1" dirty="0">
                        <a:effectLst/>
                      </a:endParaRPr>
                    </a:p>
                  </a:txBody>
                  <a:tcPr marL="44607" marR="44607" marT="44607" marB="44607"/>
                </a:tc>
                <a:tc>
                  <a:txBody>
                    <a:bodyPr/>
                    <a:lstStyle/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продвижение продукции для фитнес-аудитории</a:t>
                      </a:r>
                      <a:endParaRPr lang="ru-RU" sz="2800" b="1">
                        <a:effectLst/>
                      </a:endParaRPr>
                    </a:p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сотрудничество со спортивными клубами </a:t>
                      </a:r>
                      <a:endParaRPr lang="ru-RU" sz="2800" b="1">
                        <a:effectLst/>
                      </a:endParaRPr>
                    </a:p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расширение продаж через онлайн-каналы </a:t>
                      </a:r>
                      <a:endParaRPr lang="ru-RU" sz="2800" b="1">
                        <a:effectLst/>
                      </a:endParaRPr>
                    </a:p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развитие корпоративных поставок</a:t>
                      </a:r>
                      <a:endParaRPr lang="ru-RU" sz="2800" b="1">
                        <a:effectLst/>
                      </a:endParaRPr>
                    </a:p>
                  </a:txBody>
                  <a:tcPr marL="44607" marR="44607" marT="44607" marB="44607"/>
                </a:tc>
                <a:tc>
                  <a:txBody>
                    <a:bodyPr/>
                    <a:lstStyle/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линейка продуктов с повышенным содержанием белка </a:t>
                      </a:r>
                      <a:endParaRPr lang="ru-RU" sz="2800" b="1" dirty="0">
                        <a:effectLst/>
                      </a:endParaRPr>
                    </a:p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диетические продукты для здорового питания </a:t>
                      </a:r>
                      <a:endParaRPr lang="ru-RU" sz="2800" b="1" dirty="0">
                        <a:effectLst/>
                      </a:endParaRPr>
                    </a:p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детская линейка мясных продуктов</a:t>
                      </a:r>
                      <a:endParaRPr lang="ru-RU" sz="2800" b="1" dirty="0">
                        <a:effectLst/>
                      </a:endParaRPr>
                    </a:p>
                  </a:txBody>
                  <a:tcPr marL="44607" marR="44607" marT="44607" marB="44607"/>
                </a:tc>
                <a:tc>
                  <a:txBody>
                    <a:bodyPr/>
                    <a:lstStyle/>
                    <a:p>
                      <a:pPr marL="342900" indent="-342900" rtl="0" fontAlgn="t">
                        <a:spcBef>
                          <a:spcPts val="1200"/>
                        </a:spcBef>
                        <a:buFont typeface="+mj-lt"/>
                        <a:buAutoNum type="arabicPeriod"/>
                      </a:pP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развитие собственного гастрономического бренда</a:t>
                      </a:r>
                      <a:endParaRPr lang="ru-RU" sz="2800" b="1" dirty="0">
                        <a:effectLst/>
                      </a:endParaRPr>
                    </a:p>
                  </a:txBody>
                  <a:tcPr marL="44607" marR="44607" marT="44607" marB="44607"/>
                </a:tc>
                <a:extLst>
                  <a:ext uri="{0D108BD9-81ED-4DB2-BD59-A6C34878D82A}">
                    <a16:rowId xmlns:a16="http://schemas.microsoft.com/office/drawing/2014/main" val="2947287809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D5A4F07C-F18D-0984-4BF7-4FFD62337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2188" y="1841500"/>
            <a:ext cx="1463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BD081A-6991-46FD-A4A1-C39F8FB71671}"/>
              </a:ext>
            </a:extLst>
          </p:cNvPr>
          <p:cNvSpPr txBox="1"/>
          <p:nvPr/>
        </p:nvSpPr>
        <p:spPr>
          <a:xfrm flipH="1">
            <a:off x="538161" y="289498"/>
            <a:ext cx="351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</a:rPr>
              <a:t>Матрица </a:t>
            </a:r>
            <a:r>
              <a:rPr lang="ru-RU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Ансоффа</a:t>
            </a:r>
            <a:endParaRPr lang="ru-RU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495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B5AD17E-8E1C-E4B3-31AA-394082B72E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835603"/>
              </p:ext>
            </p:extLst>
          </p:nvPr>
        </p:nvGraphicFramePr>
        <p:xfrm>
          <a:off x="1" y="1002342"/>
          <a:ext cx="14630399" cy="6224916"/>
        </p:xfrm>
        <a:graphic>
          <a:graphicData uri="http://schemas.openxmlformats.org/drawingml/2006/table">
            <a:tbl>
              <a:tblPr/>
              <a:tblGrid>
                <a:gridCol w="1291472">
                  <a:extLst>
                    <a:ext uri="{9D8B030D-6E8A-4147-A177-3AD203B41FA5}">
                      <a16:colId xmlns:a16="http://schemas.microsoft.com/office/drawing/2014/main" val="863028699"/>
                    </a:ext>
                  </a:extLst>
                </a:gridCol>
                <a:gridCol w="1940142">
                  <a:extLst>
                    <a:ext uri="{9D8B030D-6E8A-4147-A177-3AD203B41FA5}">
                      <a16:colId xmlns:a16="http://schemas.microsoft.com/office/drawing/2014/main" val="666682007"/>
                    </a:ext>
                  </a:extLst>
                </a:gridCol>
                <a:gridCol w="2358481">
                  <a:extLst>
                    <a:ext uri="{9D8B030D-6E8A-4147-A177-3AD203B41FA5}">
                      <a16:colId xmlns:a16="http://schemas.microsoft.com/office/drawing/2014/main" val="507465206"/>
                    </a:ext>
                  </a:extLst>
                </a:gridCol>
                <a:gridCol w="2384981">
                  <a:extLst>
                    <a:ext uri="{9D8B030D-6E8A-4147-A177-3AD203B41FA5}">
                      <a16:colId xmlns:a16="http://schemas.microsoft.com/office/drawing/2014/main" val="818819341"/>
                    </a:ext>
                  </a:extLst>
                </a:gridCol>
                <a:gridCol w="2196446">
                  <a:extLst>
                    <a:ext uri="{9D8B030D-6E8A-4147-A177-3AD203B41FA5}">
                      <a16:colId xmlns:a16="http://schemas.microsoft.com/office/drawing/2014/main" val="1996577798"/>
                    </a:ext>
                  </a:extLst>
                </a:gridCol>
                <a:gridCol w="2368820">
                  <a:extLst>
                    <a:ext uri="{9D8B030D-6E8A-4147-A177-3AD203B41FA5}">
                      <a16:colId xmlns:a16="http://schemas.microsoft.com/office/drawing/2014/main" val="583926409"/>
                    </a:ext>
                  </a:extLst>
                </a:gridCol>
                <a:gridCol w="2090057">
                  <a:extLst>
                    <a:ext uri="{9D8B030D-6E8A-4147-A177-3AD203B41FA5}">
                      <a16:colId xmlns:a16="http://schemas.microsoft.com/office/drawing/2014/main" val="2224428760"/>
                    </a:ext>
                  </a:extLst>
                </a:gridCol>
              </a:tblGrid>
              <a:tr h="4355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Тип ресурса</a:t>
                      </a:r>
                    </a:p>
                  </a:txBody>
                  <a:tcPr marL="21487" marR="21487" marT="10743" marB="107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Ресурс компании</a:t>
                      </a:r>
                    </a:p>
                  </a:txBody>
                  <a:tcPr marL="21487" marR="21487" marT="10743" marB="107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Ценность (</a:t>
                      </a:r>
                      <a:r>
                        <a:rPr lang="en-US" sz="1600" b="1" dirty="0"/>
                        <a:t>Value)</a:t>
                      </a:r>
                    </a:p>
                  </a:txBody>
                  <a:tcPr marL="21487" marR="21487" marT="10743" marB="107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Редкость (</a:t>
                      </a:r>
                      <a:r>
                        <a:rPr lang="en-US" sz="1600" b="1" dirty="0"/>
                        <a:t>Rarity)</a:t>
                      </a:r>
                    </a:p>
                  </a:txBody>
                  <a:tcPr marL="21487" marR="21487" marT="10743" marB="107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Сложность копирования (</a:t>
                      </a:r>
                      <a:r>
                        <a:rPr lang="en-US" sz="1600" b="1" dirty="0"/>
                        <a:t>Imitability)</a:t>
                      </a:r>
                    </a:p>
                  </a:txBody>
                  <a:tcPr marL="21487" marR="21487" marT="10743" marB="107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Организация использования (</a:t>
                      </a:r>
                      <a:r>
                        <a:rPr lang="en-US" sz="1600" b="1" dirty="0"/>
                        <a:t>Organization)</a:t>
                      </a:r>
                    </a:p>
                  </a:txBody>
                  <a:tcPr marL="21487" marR="21487" marT="10743" marB="107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Итог</a:t>
                      </a:r>
                    </a:p>
                  </a:txBody>
                  <a:tcPr marL="21487" marR="21487" marT="10743" marB="107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658069"/>
                  </a:ext>
                </a:extLst>
              </a:tr>
              <a:tr h="842476">
                <a:tc row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Материальные ресурсы</a:t>
                      </a:r>
                    </a:p>
                    <a:p>
                      <a:pPr>
                        <a:buNone/>
                      </a:pPr>
                      <a:endParaRPr lang="ru-RU" sz="1600" b="1" dirty="0"/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Производственные мощности и оборудование мясоперерабатывающего завода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/>
                        <a:t>Да — обеспечивают производство большого объёма продукции и стабильное качество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/>
                        <a:t>Нет — аналогичные мощности есть у других производителей мясной продукции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/>
                        <a:t>Нет — крупные компании могут создать аналогичные мощности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/>
                        <a:t>Да — предприятие эффективно использует производственные мощности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Конкурентный паритет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902745"/>
                  </a:ext>
                </a:extLst>
              </a:tr>
              <a:tr h="63902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1487" marR="21487" marT="10743" marB="107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Сеть фирменных магазинов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Да — обеспечивает прямой контакт с потребителем и контроль продаж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Да — не все производители имеют собственную розничную сеть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Нет — при наличии инвестиций конкуренты могут создать аналогичную сеть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/>
                        <a:t>Да — компания активно использует фирменную розницу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Временное конкурентное преимущество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659876"/>
                  </a:ext>
                </a:extLst>
              </a:tr>
              <a:tr h="639028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21487" marR="21487" marT="10743" marB="107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Логистическая инфраструктура и система поставок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Да — обеспечивает своевременную доставку продукции и её сохранность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Нет — подобные логистические системы есть у большинства производителей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Нет — логистические системы могут быть воспроизведены конкурентами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Да — компания организует поставки в торговые сети и магазины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Конкурентный паритет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0364"/>
                  </a:ext>
                </a:extLst>
              </a:tr>
              <a:tr h="842476"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Человеческие ресурсы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Производственный персонал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/>
                        <a:t>Нет — высокая текучесть кадров и дефицит работников снижает эффективность производства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/>
                        <a:t>Нет — трудовые ресурсы доступны большинству компаний отрасли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Нет — персонал легко переманивается конкурентами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/>
                        <a:t>Нет — кадровые проблемы затрудняют эффективное использование персонала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Конкурентный недостаток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686028"/>
                  </a:ext>
                </a:extLst>
              </a:tr>
              <a:tr h="639028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21487" marR="21487" marT="10743" marB="107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Управленческий персонал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/>
                        <a:t>Нет — высокая текучесть кадров, нет грамотного регулирования 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Нет — управленческие компетенции присутствуют и у других компаний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Нет — управленцев можно нанять на рынке труда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Да — структура управления позволяет реализовывать стратегию компании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Конкурентный недостаток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30307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7CDFBC2-5858-47B8-885A-6129C34D98D7}"/>
              </a:ext>
            </a:extLst>
          </p:cNvPr>
          <p:cNvSpPr txBox="1"/>
          <p:nvPr/>
        </p:nvSpPr>
        <p:spPr>
          <a:xfrm flipH="1">
            <a:off x="293064" y="317779"/>
            <a:ext cx="4590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VRIO </a:t>
            </a: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</a:rPr>
              <a:t>анализ (часть 1)</a:t>
            </a:r>
          </a:p>
        </p:txBody>
      </p:sp>
    </p:spTree>
    <p:extLst>
      <p:ext uri="{BB962C8B-B14F-4D97-AF65-F5344CB8AC3E}">
        <p14:creationId xmlns:p14="http://schemas.microsoft.com/office/powerpoint/2010/main" val="4067459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B5AD17E-8E1C-E4B3-31AA-394082B72E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715722"/>
              </p:ext>
            </p:extLst>
          </p:nvPr>
        </p:nvGraphicFramePr>
        <p:xfrm>
          <a:off x="0" y="1246182"/>
          <a:ext cx="14630399" cy="6060579"/>
        </p:xfrm>
        <a:graphic>
          <a:graphicData uri="http://schemas.openxmlformats.org/drawingml/2006/table">
            <a:tbl>
              <a:tblPr/>
              <a:tblGrid>
                <a:gridCol w="1291472">
                  <a:extLst>
                    <a:ext uri="{9D8B030D-6E8A-4147-A177-3AD203B41FA5}">
                      <a16:colId xmlns:a16="http://schemas.microsoft.com/office/drawing/2014/main" val="863028699"/>
                    </a:ext>
                  </a:extLst>
                </a:gridCol>
                <a:gridCol w="1940142">
                  <a:extLst>
                    <a:ext uri="{9D8B030D-6E8A-4147-A177-3AD203B41FA5}">
                      <a16:colId xmlns:a16="http://schemas.microsoft.com/office/drawing/2014/main" val="666682007"/>
                    </a:ext>
                  </a:extLst>
                </a:gridCol>
                <a:gridCol w="2358481">
                  <a:extLst>
                    <a:ext uri="{9D8B030D-6E8A-4147-A177-3AD203B41FA5}">
                      <a16:colId xmlns:a16="http://schemas.microsoft.com/office/drawing/2014/main" val="507465206"/>
                    </a:ext>
                  </a:extLst>
                </a:gridCol>
                <a:gridCol w="2384981">
                  <a:extLst>
                    <a:ext uri="{9D8B030D-6E8A-4147-A177-3AD203B41FA5}">
                      <a16:colId xmlns:a16="http://schemas.microsoft.com/office/drawing/2014/main" val="818819341"/>
                    </a:ext>
                  </a:extLst>
                </a:gridCol>
                <a:gridCol w="2196446">
                  <a:extLst>
                    <a:ext uri="{9D8B030D-6E8A-4147-A177-3AD203B41FA5}">
                      <a16:colId xmlns:a16="http://schemas.microsoft.com/office/drawing/2014/main" val="1996577798"/>
                    </a:ext>
                  </a:extLst>
                </a:gridCol>
                <a:gridCol w="2368820">
                  <a:extLst>
                    <a:ext uri="{9D8B030D-6E8A-4147-A177-3AD203B41FA5}">
                      <a16:colId xmlns:a16="http://schemas.microsoft.com/office/drawing/2014/main" val="583926409"/>
                    </a:ext>
                  </a:extLst>
                </a:gridCol>
                <a:gridCol w="2090057">
                  <a:extLst>
                    <a:ext uri="{9D8B030D-6E8A-4147-A177-3AD203B41FA5}">
                      <a16:colId xmlns:a16="http://schemas.microsoft.com/office/drawing/2014/main" val="2224428760"/>
                    </a:ext>
                  </a:extLst>
                </a:gridCol>
              </a:tblGrid>
              <a:tr h="4355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Тип ресурса</a:t>
                      </a:r>
                    </a:p>
                  </a:txBody>
                  <a:tcPr marL="21487" marR="21487" marT="10743" marB="107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Ресурс компании</a:t>
                      </a:r>
                    </a:p>
                  </a:txBody>
                  <a:tcPr marL="21487" marR="21487" marT="10743" marB="107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Ценность (</a:t>
                      </a:r>
                      <a:r>
                        <a:rPr lang="en-US" sz="1600" b="1" dirty="0"/>
                        <a:t>Value)</a:t>
                      </a:r>
                    </a:p>
                  </a:txBody>
                  <a:tcPr marL="21487" marR="21487" marT="10743" marB="107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Редкость (</a:t>
                      </a:r>
                      <a:r>
                        <a:rPr lang="en-US" sz="1600" b="1" dirty="0"/>
                        <a:t>Rarity)</a:t>
                      </a:r>
                    </a:p>
                  </a:txBody>
                  <a:tcPr marL="21487" marR="21487" marT="10743" marB="107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Сложность копирования (</a:t>
                      </a:r>
                      <a:r>
                        <a:rPr lang="en-US" sz="1600" b="1" dirty="0"/>
                        <a:t>Imitability)</a:t>
                      </a:r>
                    </a:p>
                  </a:txBody>
                  <a:tcPr marL="21487" marR="21487" marT="10743" marB="107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Организация использования (</a:t>
                      </a:r>
                      <a:r>
                        <a:rPr lang="en-US" sz="1600" b="1" dirty="0"/>
                        <a:t>Organization)</a:t>
                      </a:r>
                    </a:p>
                  </a:txBody>
                  <a:tcPr marL="21487" marR="21487" marT="10743" marB="107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Итог</a:t>
                      </a:r>
                    </a:p>
                  </a:txBody>
                  <a:tcPr marL="21487" marR="21487" marT="10743" marB="107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658069"/>
                  </a:ext>
                </a:extLst>
              </a:tr>
              <a:tr h="842476">
                <a:tc row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Организационные ресурсы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Система контроля качества продукции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/>
                        <a:t>Да — обеспечивает стабильное качество продукции и доверие потребителей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Нет — подобные системы применяются большинством производителей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Нет — внедрение системы качества возможно для других компаний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Да — компания применяет систему контроля качества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Конкурентный паритет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718625"/>
                  </a:ext>
                </a:extLst>
              </a:tr>
              <a:tr h="63902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1487" marR="21487" marT="10743" marB="107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Система дистрибуции (поставки в торговые сети и </a:t>
                      </a:r>
                      <a:r>
                        <a:rPr lang="ru-RU" sz="1600" b="1" dirty="0" err="1"/>
                        <a:t>HoReCa</a:t>
                      </a:r>
                      <a:r>
                        <a:rPr lang="ru-RU" sz="1600" b="1" dirty="0"/>
                        <a:t>)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Да — расширяет рынок сбыта продукции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/>
                        <a:t>Нет — аналогичные каналы используют большинство производителей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Нет — конкуренты могут использовать те же каналы продаж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Да — компания эффективно работает с торговыми сетями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/>
                        <a:t>Конкурентный паритет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917466"/>
                  </a:ext>
                </a:extLst>
              </a:tr>
              <a:tr h="842476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21487" marR="21487" marT="10743" marB="107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Маркетинговая деятельность компании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Нет — слабая маркетинговая активность снижает узнаваемость бренда и эффективность продвижения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/>
                        <a:t>Нет — эффективные маркетинговые стратегии есть у многих конкурентов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Нет — маркетинговые инструменты легко копируются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Нет — маркетинговая деятельность развита недостаточно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Конкурентный недостаток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7584984"/>
                  </a:ext>
                </a:extLst>
              </a:tr>
              <a:tr h="842476"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Нематериальные ресурсы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Бренд «РЕМИТ» и репутация на рынке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/>
                        <a:t>Да — формирует доверие покупателей и узнаваемость продукции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/>
                        <a:t>Да — известные бренды есть только у ограниченного числа компаний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/>
                        <a:t>Да — репутацию и узнаваемость бренда трудно сформировать за короткое время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Да — компания активно использует бренд при продвижении продукции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Устойчивое конкурентное преимущество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505410"/>
                  </a:ext>
                </a:extLst>
              </a:tr>
              <a:tr h="1076349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21487" marR="21487" marT="10743" marB="10743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Зарегистрированные товарные знаки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/>
                        <a:t>Да — обеспечивают правовую защиту бренда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/>
                        <a:t>Да — принадлежат только компании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/>
                        <a:t>Да — защищены юридически и не могут быть скопированы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/>
                        <a:t>Да — используются в маркетинге и продвижении продукции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b="1" dirty="0"/>
                        <a:t>Устойчивое конкурентное преимущество</a:t>
                      </a:r>
                    </a:p>
                  </a:txBody>
                  <a:tcPr marL="21487" marR="21487" marT="10743" marB="1074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543234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9D8771A-A240-4312-8D3A-FEFA9DEA66F1}"/>
              </a:ext>
            </a:extLst>
          </p:cNvPr>
          <p:cNvSpPr txBox="1"/>
          <p:nvPr/>
        </p:nvSpPr>
        <p:spPr>
          <a:xfrm flipH="1">
            <a:off x="434466" y="459181"/>
            <a:ext cx="4590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VRIO </a:t>
            </a: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</a:rPr>
              <a:t>анализ (часть 2)</a:t>
            </a:r>
          </a:p>
        </p:txBody>
      </p:sp>
    </p:spTree>
    <p:extLst>
      <p:ext uri="{BB962C8B-B14F-4D97-AF65-F5344CB8AC3E}">
        <p14:creationId xmlns:p14="http://schemas.microsoft.com/office/powerpoint/2010/main" val="873083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3D0DBE9-28A0-E9E4-752F-AB44335378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6550396"/>
              </p:ext>
            </p:extLst>
          </p:nvPr>
        </p:nvGraphicFramePr>
        <p:xfrm>
          <a:off x="255270" y="1983740"/>
          <a:ext cx="5707063" cy="4048760"/>
        </p:xfrm>
        <a:graphic>
          <a:graphicData uri="http://schemas.openxmlformats.org/drawingml/2006/table">
            <a:tbl>
              <a:tblPr/>
              <a:tblGrid>
                <a:gridCol w="2410980">
                  <a:extLst>
                    <a:ext uri="{9D8B030D-6E8A-4147-A177-3AD203B41FA5}">
                      <a16:colId xmlns:a16="http://schemas.microsoft.com/office/drawing/2014/main" val="2251951824"/>
                    </a:ext>
                  </a:extLst>
                </a:gridCol>
                <a:gridCol w="3296083">
                  <a:extLst>
                    <a:ext uri="{9D8B030D-6E8A-4147-A177-3AD203B41FA5}">
                      <a16:colId xmlns:a16="http://schemas.microsoft.com/office/drawing/2014/main" val="15322991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Поиск бренда и сайта</a:t>
                      </a:r>
                      <a:endParaRPr lang="ru-RU" sz="24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ремит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 официальный сайт» (1 025);</a:t>
                      </a:r>
                      <a:endParaRPr lang="ru-RU" sz="24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ремит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 сайт» (1 064);</a:t>
                      </a:r>
                      <a:endParaRPr lang="ru-RU" sz="24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ремит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 магазин» (856).</a:t>
                      </a:r>
                      <a:endParaRPr lang="ru-RU" sz="24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95250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Отзывы и качество</a:t>
                      </a:r>
                      <a:endParaRPr lang="ru-RU" sz="24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ремит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 отзывы» (910);</a:t>
                      </a:r>
                      <a:endParaRPr lang="ru-RU" sz="24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«колбаса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ремит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 отзывы» (168).</a:t>
                      </a:r>
                      <a:endParaRPr lang="ru-RU" sz="24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59591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Покупка продукции</a:t>
                      </a:r>
                      <a:endParaRPr lang="ru-RU" sz="2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«купить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ремит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» (957);</a:t>
                      </a:r>
                      <a:endParaRPr lang="ru-RU" sz="24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«колбаса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ремит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» (2 742);</a:t>
                      </a:r>
                      <a:endParaRPr lang="ru-RU" sz="24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«сосиски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ремит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» (782);</a:t>
                      </a:r>
                      <a:endParaRPr lang="ru-RU" sz="24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«холодец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ремит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» (555);</a:t>
                      </a:r>
                      <a:endParaRPr lang="ru-RU" sz="24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«говядина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ремит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» (580).</a:t>
                      </a:r>
                      <a:endParaRPr lang="ru-RU" sz="24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38329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Локализация и производство</a:t>
                      </a:r>
                      <a:endParaRPr lang="ru-RU" sz="2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«ремит подольск» (824);</a:t>
                      </a:r>
                      <a:endParaRPr lang="ru-RU" sz="240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«завод ремит» (392);</a:t>
                      </a:r>
                      <a:endParaRPr lang="ru-RU" sz="240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«ремит москва» (408).</a:t>
                      </a:r>
                      <a:endParaRPr lang="ru-RU" sz="2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19394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Вакансии и работа</a:t>
                      </a:r>
                      <a:endParaRPr lang="ru-RU" sz="2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ремит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 вакансии» (442);</a:t>
                      </a:r>
                      <a:endParaRPr lang="ru-RU" sz="24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ремит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 работа в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подольске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» (117).</a:t>
                      </a:r>
                      <a:endParaRPr lang="ru-RU" sz="24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2855867"/>
                  </a:ext>
                </a:extLst>
              </a:tr>
            </a:tbl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CA22289F-B941-7295-78CA-0E3E2FDA4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" y="985816"/>
            <a:ext cx="3059430" cy="72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228528" rIns="91440" bIns="7617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800000000000000" pitchFamily="2" charset="-52"/>
                <a:cs typeface="Arial" panose="020B0604020202020204" pitchFamily="34" charset="0"/>
              </a:rPr>
              <a:t>«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Montserrat" panose="00000800000000000000" pitchFamily="2" charset="-52"/>
                <a:cs typeface="Arial" panose="020B0604020202020204" pitchFamily="34" charset="0"/>
              </a:rPr>
              <a:t>Ремит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800000000000000" pitchFamily="2" charset="-52"/>
                <a:cs typeface="Arial" panose="020B0604020202020204" pitchFamily="34" charset="0"/>
              </a:rPr>
              <a:t>»</a:t>
            </a:r>
            <a:endParaRPr kumimoji="0" lang="ru-RU" altLang="ru-RU" sz="13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anose="00000800000000000000" pitchFamily="2" charset="-5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800000000000000" pitchFamily="2" charset="-52"/>
                <a:cs typeface="Arial" panose="020B0604020202020204" pitchFamily="34" charset="0"/>
              </a:rPr>
              <a:t>Ключевые группы запросов</a:t>
            </a: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E50E288-50A9-4DD7-E83B-E44A245169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03511"/>
              </p:ext>
            </p:extLst>
          </p:nvPr>
        </p:nvGraphicFramePr>
        <p:xfrm>
          <a:off x="6810242" y="1973821"/>
          <a:ext cx="7560297" cy="4701256"/>
        </p:xfrm>
        <a:graphic>
          <a:graphicData uri="http://schemas.openxmlformats.org/drawingml/2006/table">
            <a:tbl>
              <a:tblPr/>
              <a:tblGrid>
                <a:gridCol w="2015847">
                  <a:extLst>
                    <a:ext uri="{9D8B030D-6E8A-4147-A177-3AD203B41FA5}">
                      <a16:colId xmlns:a16="http://schemas.microsoft.com/office/drawing/2014/main" val="1735977150"/>
                    </a:ext>
                  </a:extLst>
                </a:gridCol>
                <a:gridCol w="5544450">
                  <a:extLst>
                    <a:ext uri="{9D8B030D-6E8A-4147-A177-3AD203B41FA5}">
                      <a16:colId xmlns:a16="http://schemas.microsoft.com/office/drawing/2014/main" val="3206324514"/>
                    </a:ext>
                  </a:extLst>
                </a:gridCol>
              </a:tblGrid>
              <a:tr h="855821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Виды колбас</a:t>
                      </a:r>
                      <a:endParaRPr lang="ru-RU" sz="28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54479" marR="54479" marT="54479" marB="5447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«колбаса дымов сырокопченая» (663);</a:t>
                      </a:r>
                      <a:endParaRPr lang="ru-RU" sz="28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«колбаса салями дымов» (456);</a:t>
                      </a:r>
                      <a:endParaRPr lang="ru-RU" sz="28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«колбаса докторская дымов» (124);</a:t>
                      </a:r>
                      <a:endParaRPr lang="ru-RU" sz="28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«колбаса пепперони дымов» (192).</a:t>
                      </a:r>
                      <a:endParaRPr lang="ru-RU" sz="28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54479" marR="54479" marT="54479" marB="5447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4464089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Линейка Дым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Дымыч</a:t>
                      </a:r>
                      <a:endParaRPr lang="ru-RU" sz="28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54479" marR="54479" marT="54479" marB="5447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«колбаса дым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дымыч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» (2 720);</a:t>
                      </a:r>
                      <a:endParaRPr lang="ru-RU" sz="28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«колбаса дым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дымыч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 сырокопченая» (371);</a:t>
                      </a:r>
                      <a:endParaRPr lang="ru-RU" sz="28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«дым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дымыч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 колбаса салями» (352).</a:t>
                      </a:r>
                      <a:endParaRPr lang="ru-RU" sz="28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54479" marR="54479" marT="54479" marB="5447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3008729"/>
                  </a:ext>
                </a:extLst>
              </a:tr>
              <a:tr h="68425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Отзывы и качество</a:t>
                      </a:r>
                      <a:endParaRPr lang="ru-RU" sz="28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54479" marR="54479" marT="54479" marB="5447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«колбаса дымов отзывы» (446);</a:t>
                      </a:r>
                      <a:endParaRPr lang="ru-RU" sz="28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«колбаса дым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дымыч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 отзывы» (247).</a:t>
                      </a:r>
                      <a:endParaRPr lang="ru-RU" sz="28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54479" marR="54479" marT="54479" marB="5447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75495"/>
                  </a:ext>
                </a:extLst>
              </a:tr>
              <a:tr h="68425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Цены и покупка</a:t>
                      </a:r>
                      <a:endParaRPr lang="ru-RU" sz="28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54479" marR="54479" marT="54479" marB="5447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«колбаса дымов цены» (153);</a:t>
                      </a:r>
                      <a:endParaRPr lang="ru-RU" sz="28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«колбаса дымов купить» (201).</a:t>
                      </a:r>
                      <a:endParaRPr lang="ru-RU" sz="28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54479" marR="54479" marT="54479" marB="5447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58594"/>
                  </a:ext>
                </a:extLst>
              </a:tr>
              <a:tr h="68425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Состав и характеристики</a:t>
                      </a:r>
                      <a:endParaRPr lang="ru-RU" sz="28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54479" marR="54479" marT="54479" marB="5447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«состав колбасы дымов» (72);</a:t>
                      </a:r>
                      <a:endParaRPr lang="ru-RU" sz="28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«колбаса дымов с вялеными томатами» (100).</a:t>
                      </a:r>
                      <a:endParaRPr lang="ru-RU" sz="28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54479" marR="54479" marT="54479" marB="5447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0683365"/>
                  </a:ext>
                </a:extLst>
              </a:tr>
              <a:tr h="540434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Работа</a:t>
                      </a:r>
                      <a:endParaRPr lang="ru-RU" sz="28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54479" marR="54479" marT="54479" marB="5447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«дым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дымыч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 работа» (31);</a:t>
                      </a:r>
                      <a:endParaRPr lang="ru-RU" sz="28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«дымов работа вакансии» (26).</a:t>
                      </a:r>
                      <a:endParaRPr lang="ru-RU" sz="28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54479" marR="54479" marT="54479" marB="5447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2373213"/>
                  </a:ext>
                </a:extLst>
              </a:tr>
              <a:tr h="39660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Официальный сайт</a:t>
                      </a:r>
                      <a:endParaRPr lang="ru-RU" sz="28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54479" marR="54479" marT="54479" marB="5447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«дымов официальный сайт» (1949).</a:t>
                      </a:r>
                      <a:endParaRPr lang="ru-RU" sz="28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54479" marR="54479" marT="54479" marB="5447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5045942"/>
                  </a:ext>
                </a:extLst>
              </a:tr>
            </a:tbl>
          </a:graphicData>
        </a:graphic>
      </p:graphicFrame>
      <p:sp>
        <p:nvSpPr>
          <p:cNvPr id="7" name="Rectangle 3">
            <a:extLst>
              <a:ext uri="{FF2B5EF4-FFF2-40B4-BE49-F238E27FC236}">
                <a16:creationId xmlns:a16="http://schemas.microsoft.com/office/drawing/2014/main" id="{2DE078BE-6089-F776-2215-6390FE2FC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0242" y="985816"/>
            <a:ext cx="4937126" cy="72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228528" rIns="91440" bIns="7617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800000000000000" pitchFamily="2" charset="-52"/>
                <a:cs typeface="Arial" panose="020B0604020202020204" pitchFamily="34" charset="0"/>
              </a:rPr>
              <a:t>«Дымов» (через запрос «колбаса Дымов»)</a:t>
            </a:r>
            <a:endParaRPr kumimoji="0" lang="ru-RU" altLang="ru-RU" sz="13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anose="00000800000000000000" pitchFamily="2" charset="-5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800000000000000" pitchFamily="2" charset="-52"/>
                <a:cs typeface="Arial" panose="020B0604020202020204" pitchFamily="34" charset="0"/>
              </a:rPr>
              <a:t>Ключевые группы запросов:</a:t>
            </a:r>
            <a:endParaRPr kumimoji="0" lang="ru-RU" alt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anose="00000800000000000000" pitchFamily="2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E7D587-ED1F-4B93-B63E-25D42B8E1A7F}"/>
              </a:ext>
            </a:extLst>
          </p:cNvPr>
          <p:cNvSpPr txBox="1"/>
          <p:nvPr/>
        </p:nvSpPr>
        <p:spPr>
          <a:xfrm flipH="1">
            <a:off x="813791" y="325223"/>
            <a:ext cx="4590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SEO </a:t>
            </a: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</a:rPr>
              <a:t>анализ</a:t>
            </a:r>
          </a:p>
        </p:txBody>
      </p:sp>
    </p:spTree>
    <p:extLst>
      <p:ext uri="{BB962C8B-B14F-4D97-AF65-F5344CB8AC3E}">
        <p14:creationId xmlns:p14="http://schemas.microsoft.com/office/powerpoint/2010/main" val="2508695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6CFD493-5185-75F9-AEB8-2A97B32297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605826"/>
              </p:ext>
            </p:extLst>
          </p:nvPr>
        </p:nvGraphicFramePr>
        <p:xfrm>
          <a:off x="317289" y="917237"/>
          <a:ext cx="6997911" cy="5349244"/>
        </p:xfrm>
        <a:graphic>
          <a:graphicData uri="http://schemas.openxmlformats.org/drawingml/2006/table">
            <a:tbl>
              <a:tblPr/>
              <a:tblGrid>
                <a:gridCol w="1756608">
                  <a:extLst>
                    <a:ext uri="{9D8B030D-6E8A-4147-A177-3AD203B41FA5}">
                      <a16:colId xmlns:a16="http://schemas.microsoft.com/office/drawing/2014/main" val="3757294798"/>
                    </a:ext>
                  </a:extLst>
                </a:gridCol>
                <a:gridCol w="5241303">
                  <a:extLst>
                    <a:ext uri="{9D8B030D-6E8A-4147-A177-3AD203B41FA5}">
                      <a16:colId xmlns:a16="http://schemas.microsoft.com/office/drawing/2014/main" val="3346620147"/>
                    </a:ext>
                  </a:extLst>
                </a:gridCol>
              </a:tblGrid>
              <a:tr h="946546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Официальный сайт и контакты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«мясницкий ряд официальный сайт» (6 572);</a:t>
                      </a:r>
                      <a:endParaRPr lang="ru-RU" sz="14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«мясницкий ряд сайт» (6 670);</a:t>
                      </a:r>
                      <a:endParaRPr lang="ru-RU" sz="14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«мясницкий ряд телефон» (539).</a:t>
                      </a:r>
                      <a:endParaRPr lang="ru-RU" sz="14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5383279"/>
                  </a:ext>
                </a:extLst>
              </a:tr>
              <a:tr h="96807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Акции и скидки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«мясницкий ряд акции» (4 661);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«скидки в мясницком ряду» (386);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«акции мясницкий ряд сегодня в москве» (454).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5907298"/>
                  </a:ext>
                </a:extLst>
              </a:tr>
              <a:tr h="96807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Магазины и доставка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«мясницкий ряд магазины» (2 709);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«мясницкий ряд доставка» (732);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«мясницкий ряд адреса магазинов в москве» (131).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654771"/>
                  </a:ext>
                </a:extLst>
              </a:tr>
              <a:tr h="757402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Продукция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«колбаса мясницкий ряд» (2 280);</a:t>
                      </a:r>
                      <a:endParaRPr lang="ru-RU" sz="14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«сосиски мясницкий ряд» (765);</a:t>
                      </a:r>
                      <a:endParaRPr lang="ru-RU" sz="14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«бекон мясницкий ряд» (266).</a:t>
                      </a:r>
                      <a:endParaRPr lang="ru-RU" sz="14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2804336"/>
                  </a:ext>
                </a:extLst>
              </a:tr>
              <a:tr h="946546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Программа лояльности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«мясницкий ряд карта лояльности» (634);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«виртуальная карта мясницкого ряда» (263).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4346365"/>
                  </a:ext>
                </a:extLst>
              </a:tr>
              <a:tr h="740562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Вакансии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«мясницкий ряд вакансии» (877);</a:t>
                      </a:r>
                      <a:endParaRPr lang="ru-RU" sz="14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«вакансии мясницкого ряда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москва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» (135).</a:t>
                      </a:r>
                      <a:endParaRPr lang="ru-RU" sz="14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6100245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D7D3015C-A5D7-6434-E1F2-7B778F62C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289" y="-6216"/>
            <a:ext cx="4000187" cy="738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228528" rIns="91440" bIns="7617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800000000000000" pitchFamily="2" charset="-52"/>
                <a:cs typeface="Arial" panose="020B0604020202020204" pitchFamily="34" charset="0"/>
              </a:rPr>
              <a:t> «Мясницкий ряд»</a:t>
            </a:r>
            <a:endParaRPr kumimoji="0" lang="ru-RU" alt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anose="00000800000000000000" pitchFamily="2" charset="-5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800000000000000" pitchFamily="2" charset="-52"/>
                <a:cs typeface="Arial" panose="020B0604020202020204" pitchFamily="34" charset="0"/>
              </a:rPr>
              <a:t>Ключевые группы запросов: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anose="00000800000000000000" pitchFamily="2" charset="-52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9B72A0D-DAED-8EED-263A-15AB217C8B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351195"/>
              </p:ext>
            </p:extLst>
          </p:nvPr>
        </p:nvGraphicFramePr>
        <p:xfrm>
          <a:off x="7852530" y="882818"/>
          <a:ext cx="6460583" cy="5361612"/>
        </p:xfrm>
        <a:graphic>
          <a:graphicData uri="http://schemas.openxmlformats.org/drawingml/2006/table">
            <a:tbl>
              <a:tblPr/>
              <a:tblGrid>
                <a:gridCol w="1282043">
                  <a:extLst>
                    <a:ext uri="{9D8B030D-6E8A-4147-A177-3AD203B41FA5}">
                      <a16:colId xmlns:a16="http://schemas.microsoft.com/office/drawing/2014/main" val="2447759554"/>
                    </a:ext>
                  </a:extLst>
                </a:gridCol>
                <a:gridCol w="5178540">
                  <a:extLst>
                    <a:ext uri="{9D8B030D-6E8A-4147-A177-3AD203B41FA5}">
                      <a16:colId xmlns:a16="http://schemas.microsoft.com/office/drawing/2014/main" val="1726546084"/>
                    </a:ext>
                  </a:extLst>
                </a:gridCol>
              </a:tblGrid>
              <a:tr h="1112997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Продукция</a:t>
                      </a:r>
                      <a:endParaRPr lang="ru-RU" sz="14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«колбаса ближние горки» (2 359);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«сосиски ближние горки» (1 473);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«фарш ближние горки» (888);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«холодец ближние горки» (819).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4613673"/>
                  </a:ext>
                </a:extLst>
              </a:tr>
              <a:tr h="628583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Отзывы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«ближние горки отзывы» (1 683);</a:t>
                      </a:r>
                      <a:endParaRPr lang="ru-RU" sz="14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«колбаса ближние горки отзывы» (338).</a:t>
                      </a:r>
                      <a:endParaRPr lang="ru-RU" sz="14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0856958"/>
                  </a:ext>
                </a:extLst>
              </a:tr>
              <a:tr h="628583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Покупка и цены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«ближние горки купить» (660);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«ближние горки цены» (441).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4161457"/>
                  </a:ext>
                </a:extLst>
              </a:tr>
              <a:tr h="87079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Локации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«ближние горки курск» (294);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«ближние горки тверь» (205);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«ближние горки москва» (125).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0670102"/>
                  </a:ext>
                </a:extLst>
              </a:tr>
              <a:tr h="110569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Товары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«сервелат ближние горки» (483);</a:t>
                      </a:r>
                      <a:endParaRPr lang="ru-RU" sz="14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«ребрышки ближние горки» (427);</a:t>
                      </a: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</a:b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«ближние горки каталог» (75);</a:t>
                      </a:r>
                      <a:endParaRPr lang="ru-RU" sz="1400" dirty="0">
                        <a:effectLst/>
                        <a:latin typeface="Montserrat" panose="00000800000000000000" pitchFamily="2" charset="-52"/>
                      </a:endParaRPr>
                    </a:p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«чевапчичи ближние горки» (418).</a:t>
                      </a:r>
                      <a:endParaRPr lang="ru-RU" sz="14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1796708"/>
                  </a:ext>
                </a:extLst>
              </a:tr>
              <a:tr h="628583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Сайт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«ближние горки сайт» (587);</a:t>
                      </a:r>
                      <a:b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</a:b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«ближние горки официальный сайт» (558).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677022"/>
                  </a:ext>
                </a:extLst>
              </a:tr>
              <a:tr h="386377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Работа</a:t>
                      </a:r>
                      <a:endParaRPr lang="ru-RU" sz="140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800000000000000" pitchFamily="2" charset="-52"/>
                        </a:rPr>
                        <a:t>«ближние горки работа» (92).</a:t>
                      </a:r>
                      <a:endParaRPr lang="ru-RU" sz="1400" dirty="0"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2437481"/>
                  </a:ext>
                </a:extLst>
              </a:tr>
            </a:tbl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EB2FED7D-E09C-D24C-20B8-D90E0686E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2530" y="-6216"/>
            <a:ext cx="3012682" cy="738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228528" rIns="91440" bIns="7617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800000000000000" pitchFamily="2" charset="-52"/>
                <a:cs typeface="Arial" panose="020B0604020202020204" pitchFamily="34" charset="0"/>
              </a:rPr>
              <a:t>«Ближние горки»</a:t>
            </a:r>
            <a:endParaRPr kumimoji="0" lang="ru-RU" alt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anose="00000800000000000000" pitchFamily="2" charset="-5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anose="00000800000000000000" pitchFamily="2" charset="-52"/>
                <a:cs typeface="Arial" panose="020B0604020202020204" pitchFamily="34" charset="0"/>
              </a:rPr>
              <a:t>Ключевые группы запросов</a:t>
            </a: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lang="ru-RU" alt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C8605A-E834-9405-8CCF-9A2D222AF825}"/>
              </a:ext>
            </a:extLst>
          </p:cNvPr>
          <p:cNvSpPr txBox="1"/>
          <p:nvPr/>
        </p:nvSpPr>
        <p:spPr>
          <a:xfrm>
            <a:off x="432816" y="6673156"/>
            <a:ext cx="13764768" cy="923330"/>
          </a:xfrm>
          <a:prstGeom prst="rect">
            <a:avLst/>
          </a:prstGeom>
          <a:solidFill>
            <a:srgbClr val="FFCC99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Таким образом, «Мясницкий ряд» лидирует по комплексной вовлечённости аудитории (акции, доставка, лояльность), «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Ремит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» — по балансу интереса к бренду, продукции и локации, «Ближние горки» — по фокусу на ассортименте и значимости отзывов, а «Дымов» — по специализации на конкретных видах колбас, особенно в рамках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подбренда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«Дым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Дымыч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».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98DF231-4E8E-CE91-AD09-19C084E22D36}"/>
              </a:ext>
            </a:extLst>
          </p:cNvPr>
          <p:cNvSpPr/>
          <p:nvPr/>
        </p:nvSpPr>
        <p:spPr>
          <a:xfrm>
            <a:off x="12839308" y="7774543"/>
            <a:ext cx="1791092" cy="455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607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qrcoder.ru/code/?%7Bhttp%3A%2F%2Fqrcoder.ru%2F%3Fd%3D%7Bhttps%3A%2F%2Fremit.ru%2F%3Fysclid%3Dmmkqr2rvb8346515993&amp;4&amp;0">
            <a:extLst>
              <a:ext uri="{FF2B5EF4-FFF2-40B4-BE49-F238E27FC236}">
                <a16:creationId xmlns:a16="http://schemas.microsoft.com/office/drawing/2014/main" id="{D44135CF-7F7E-42E3-BB46-90E77C7CA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5467" y="543044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C04342AB-4774-8F28-23E7-1B8C08360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379" y="671304"/>
            <a:ext cx="8867775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00AD9FDE-A580-A54F-D10A-2660F0440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521" y="2697711"/>
            <a:ext cx="8839200" cy="225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54748C36-36C9-D13F-46F6-84455BFED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379" y="5015800"/>
            <a:ext cx="8867775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>
            <a:extLst>
              <a:ext uri="{FF2B5EF4-FFF2-40B4-BE49-F238E27FC236}">
                <a16:creationId xmlns:a16="http://schemas.microsoft.com/office/drawing/2014/main" id="{36C6FFB4-E36F-A3B2-35DA-4A645B0C6F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86"/>
          <a:stretch/>
        </p:blipFill>
        <p:spPr bwMode="auto">
          <a:xfrm>
            <a:off x="9892154" y="2697711"/>
            <a:ext cx="4676408" cy="1753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94FA2F-B335-B33B-BE58-CAF8B7D4FA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8609" y="4663168"/>
            <a:ext cx="4521791" cy="33244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4F245A-23FD-42B8-A272-F8071BB29601}"/>
              </a:ext>
            </a:extLst>
          </p:cNvPr>
          <p:cNvSpPr txBox="1"/>
          <p:nvPr/>
        </p:nvSpPr>
        <p:spPr>
          <a:xfrm flipH="1">
            <a:off x="2006091" y="102877"/>
            <a:ext cx="4590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</a:rPr>
              <a:t>Анализ сайта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157B97-9744-4CDC-B241-8F72BE20A143}"/>
              </a:ext>
            </a:extLst>
          </p:cNvPr>
          <p:cNvSpPr txBox="1"/>
          <p:nvPr/>
        </p:nvSpPr>
        <p:spPr>
          <a:xfrm flipH="1">
            <a:off x="12473280" y="1138684"/>
            <a:ext cx="4590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</a:t>
            </a: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 Сайт</a:t>
            </a:r>
            <a:endParaRPr lang="ru-RU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7538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4C4EED-C0FB-710B-9B6A-CE6D8906E72E}"/>
              </a:ext>
            </a:extLst>
          </p:cNvPr>
          <p:cNvSpPr txBox="1"/>
          <p:nvPr/>
        </p:nvSpPr>
        <p:spPr>
          <a:xfrm>
            <a:off x="8369667" y="169682"/>
            <a:ext cx="6146276" cy="7355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тг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ru-RU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2"/>
              </a:rPr>
              <a:t>https://t.me/remit_officia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rtl="0">
              <a:buNone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108 подписчиков </a:t>
            </a:r>
            <a:endParaRPr lang="ru-RU" b="0" dirty="0">
              <a:effectLst/>
            </a:endParaRPr>
          </a:p>
          <a:p>
            <a:pPr rtl="0">
              <a:buNone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контент: текстовые посты с фотографиями продукции, редко видео</a:t>
            </a:r>
            <a:endParaRPr lang="ru-RU" b="0" dirty="0">
              <a:effectLst/>
            </a:endParaRPr>
          </a:p>
          <a:p>
            <a:pPr rtl="0">
              <a:buNone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информационный и развлекательный - показывают новинки, сказочно рассказывают о нарезках, сезонные посты с намеком купить колбасу к новогоднему столу, делятся итогами форумов,</a:t>
            </a:r>
            <a:endParaRPr lang="ru-RU" b="0" dirty="0">
              <a:effectLst/>
            </a:endParaRPr>
          </a:p>
          <a:p>
            <a:pPr rtl="0" fontAlgn="base"/>
            <a:endParaRPr lang="ru-RU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просмотров на каждом посте &lt;200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частота публикаций от 1-2 раз в месяц до 10 раз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реакций на постах от 1 до 10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есть чат (для комментариев) , где могут писать франчайзи и 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обычные покупатели, на комментарии не отвечают</a:t>
            </a:r>
          </a:p>
          <a:p>
            <a:pPr rtl="0" fontAlgn="base"/>
            <a:endParaRPr lang="ru-RU" sz="1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 fontAlgn="base"/>
            <a:endParaRPr lang="ru-RU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 fontAlgn="base"/>
            <a:endParaRPr lang="ru-RU" sz="1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 fontAlgn="base"/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Рост кол-ва подписчиков: за ноябрь - 109, за декабрь - 106, за январь – 106</a:t>
            </a:r>
          </a:p>
          <a:p>
            <a:pPr rtl="0" fontAlgn="base"/>
            <a:endParaRPr lang="ru-RU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ru-RU" dirty="0"/>
              <a:t>Средний охват публикации: за ноябрь -42, за декабрь -76, за февраль – 88</a:t>
            </a:r>
          </a:p>
          <a:p>
            <a:pPr fontAlgn="base"/>
            <a:endParaRPr lang="ru-RU" sz="1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ru-RU" dirty="0"/>
              <a:t>вовлеченность: за ноябрь - 5,03%, за декабрь - 14,29%, за январь- 6,98%</a:t>
            </a:r>
          </a:p>
          <a:p>
            <a:pPr fontAlgn="base"/>
            <a:endParaRPr lang="ru-RU" sz="1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endParaRPr lang="ru-RU" sz="1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B2264D-A911-4635-BFE1-CA0572218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06" y="919113"/>
            <a:ext cx="2767519" cy="6014301"/>
          </a:xfrm>
          <a:prstGeom prst="rect">
            <a:avLst/>
          </a:prstGeom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id="{24A3876E-041E-1B0A-E1D2-4ECFF0829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684" y="169682"/>
            <a:ext cx="5248275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2C1D1492-8156-6F9B-532A-706A1001C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800" y="2707064"/>
            <a:ext cx="4829175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EEAECDC8-D593-2902-4AA6-405F66D13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737" y="5435242"/>
            <a:ext cx="5067300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99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F915F8-6EBA-2AB6-6FF4-8A93F4663076}"/>
              </a:ext>
            </a:extLst>
          </p:cNvPr>
          <p:cNvSpPr txBox="1"/>
          <p:nvPr/>
        </p:nvSpPr>
        <p:spPr>
          <a:xfrm>
            <a:off x="9558780" y="545937"/>
            <a:ext cx="493100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ВК сообщество</a:t>
            </a:r>
            <a:endParaRPr lang="ru-RU" b="0" dirty="0">
              <a:effectLst/>
            </a:endParaRPr>
          </a:p>
          <a:p>
            <a:pPr rtl="0">
              <a:buNone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11.9К подписчиков</a:t>
            </a:r>
            <a:endParaRPr lang="ru-RU" b="0" dirty="0">
              <a:effectLst/>
            </a:endParaRPr>
          </a:p>
          <a:p>
            <a:pPr rtl="0">
              <a:buNone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контент такой же как и в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тг</a:t>
            </a:r>
            <a:endParaRPr lang="ru-RU" b="0" dirty="0">
              <a:effectLst/>
            </a:endParaRPr>
          </a:p>
          <a:p>
            <a:pPr rtl="0">
              <a:buNone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лайков от 1 до 37, чаще &lt;10</a:t>
            </a:r>
            <a:endParaRPr lang="ru-RU" b="0" dirty="0">
              <a:effectLst/>
            </a:endParaRPr>
          </a:p>
          <a:p>
            <a:pPr rtl="0">
              <a:buNone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репосты чаще отсутствуют или есть 1-2</a:t>
            </a:r>
            <a:endParaRPr lang="ru-RU" b="0" dirty="0">
              <a:effectLst/>
            </a:endParaRPr>
          </a:p>
          <a:p>
            <a:pPr rtl="0">
              <a:buNone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 частоте также как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тг</a:t>
            </a:r>
            <a:endParaRPr lang="ru-RU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>
              <a:buNone/>
            </a:pP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rtl="0">
              <a:buNone/>
            </a:pPr>
            <a:r>
              <a:rPr lang="ru-RU" b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Развлекательный контент отсутствует, публикуются рецепты и поздравления с праздниками</a:t>
            </a:r>
            <a:endParaRPr lang="ru-RU" b="0" dirty="0">
              <a:effectLst/>
            </a:endParaRPr>
          </a:p>
          <a:p>
            <a:pPr>
              <a:buNone/>
            </a:pPr>
            <a:br>
              <a:rPr lang="ru-RU" b="0" dirty="0">
                <a:effectLst/>
              </a:rPr>
            </a:br>
            <a:br>
              <a:rPr lang="ru-RU" b="0" dirty="0">
                <a:effectLst/>
              </a:rPr>
            </a:br>
            <a:endParaRPr lang="ru-RU" b="0" dirty="0">
              <a:effectLst/>
            </a:endParaRPr>
          </a:p>
          <a:p>
            <a:pPr rtl="0">
              <a:buNone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просмотры в среднем: за декабрь - 285, за январь - 87</a:t>
            </a:r>
            <a:endParaRPr lang="ru-RU" b="0" dirty="0">
              <a:effectLst/>
            </a:endParaRPr>
          </a:p>
          <a:p>
            <a:pPr>
              <a:buNone/>
            </a:pPr>
            <a:br>
              <a:rPr lang="ru-RU" b="0" dirty="0">
                <a:effectLst/>
              </a:rPr>
            </a:b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DEEAC6-F29F-594C-FE22-D7C884845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16" y="137975"/>
            <a:ext cx="6345025" cy="2818541"/>
          </a:xfrm>
          <a:prstGeom prst="rect">
            <a:avLst/>
          </a:prstGeom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0C3970BA-17FA-E9D9-3B55-8D98AE1DE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16" y="3081014"/>
            <a:ext cx="7070889" cy="239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>
            <a:extLst>
              <a:ext uri="{FF2B5EF4-FFF2-40B4-BE49-F238E27FC236}">
                <a16:creationId xmlns:a16="http://schemas.microsoft.com/office/drawing/2014/main" id="{BC60E9C7-F83B-E49D-CAB5-B16CE874F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16" y="5605174"/>
            <a:ext cx="7419975" cy="248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89784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DED5FF-123D-1DC4-EF05-FC11059033E5}"/>
              </a:ext>
            </a:extLst>
          </p:cNvPr>
          <p:cNvSpPr txBox="1"/>
          <p:nvPr/>
        </p:nvSpPr>
        <p:spPr>
          <a:xfrm>
            <a:off x="8908329" y="539662"/>
            <a:ext cx="542983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Ютуб: 2,37К подписчиков</a:t>
            </a:r>
            <a:endParaRPr lang="ru-RU" b="0" dirty="0">
              <a:effectLst/>
            </a:endParaRPr>
          </a:p>
          <a:p>
            <a:pPr>
              <a:buNone/>
            </a:pPr>
            <a:br>
              <a:rPr lang="ru-RU" b="0" dirty="0">
                <a:effectLst/>
              </a:rPr>
            </a:br>
            <a:endParaRPr lang="ru-RU" b="0" dirty="0">
              <a:effectLst/>
            </a:endParaRPr>
          </a:p>
          <a:p>
            <a:pPr rtl="0">
              <a:buNone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Контент: рецепты (много рецептов) (что клево!!)</a:t>
            </a:r>
            <a:endParaRPr lang="ru-RU" b="0" dirty="0">
              <a:effectLst/>
            </a:endParaRPr>
          </a:p>
          <a:p>
            <a:pPr rtl="0">
              <a:buNone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и зачем-то уж слишком много видео (Почему вы выбираете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Ремит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?)</a:t>
            </a:r>
            <a:endParaRPr lang="ru-RU" b="0" dirty="0">
              <a:effectLst/>
            </a:endParaRPr>
          </a:p>
          <a:p>
            <a:pPr>
              <a:buNone/>
            </a:pPr>
            <a:br>
              <a:rPr lang="ru-RU" dirty="0"/>
            </a:br>
            <a:endParaRPr lang="ru-RU" dirty="0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378AE806-2062-1734-C801-E87142638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52" y="4609708"/>
            <a:ext cx="5991520" cy="328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B3A6E6-F652-8990-D028-13A21B038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552" y="162818"/>
            <a:ext cx="8165200" cy="40736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6D2922-C121-419F-3035-E441B87C2B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9072" y="4748951"/>
            <a:ext cx="5470604" cy="294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5468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>
            <a:extLst>
              <a:ext uri="{FF2B5EF4-FFF2-40B4-BE49-F238E27FC236}">
                <a16:creationId xmlns:a16="http://schemas.microsoft.com/office/drawing/2014/main" id="{F6205ABE-A7BF-A98A-F042-7A0EDCD02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69" y="1138442"/>
            <a:ext cx="6452122" cy="604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2960A66-671E-FA5B-64AF-4772F9284B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360153"/>
              </p:ext>
            </p:extLst>
          </p:nvPr>
        </p:nvGraphicFramePr>
        <p:xfrm>
          <a:off x="7315200" y="337502"/>
          <a:ext cx="5885189" cy="3016888"/>
        </p:xfrm>
        <a:graphic>
          <a:graphicData uri="http://schemas.openxmlformats.org/drawingml/2006/table">
            <a:tbl>
              <a:tblPr/>
              <a:tblGrid>
                <a:gridCol w="1403540">
                  <a:extLst>
                    <a:ext uri="{9D8B030D-6E8A-4147-A177-3AD203B41FA5}">
                      <a16:colId xmlns:a16="http://schemas.microsoft.com/office/drawing/2014/main" val="46952853"/>
                    </a:ext>
                  </a:extLst>
                </a:gridCol>
                <a:gridCol w="1093794">
                  <a:extLst>
                    <a:ext uri="{9D8B030D-6E8A-4147-A177-3AD203B41FA5}">
                      <a16:colId xmlns:a16="http://schemas.microsoft.com/office/drawing/2014/main" val="2516150067"/>
                    </a:ext>
                  </a:extLst>
                </a:gridCol>
                <a:gridCol w="1064754">
                  <a:extLst>
                    <a:ext uri="{9D8B030D-6E8A-4147-A177-3AD203B41FA5}">
                      <a16:colId xmlns:a16="http://schemas.microsoft.com/office/drawing/2014/main" val="2090922584"/>
                    </a:ext>
                  </a:extLst>
                </a:gridCol>
                <a:gridCol w="1200269">
                  <a:extLst>
                    <a:ext uri="{9D8B030D-6E8A-4147-A177-3AD203B41FA5}">
                      <a16:colId xmlns:a16="http://schemas.microsoft.com/office/drawing/2014/main" val="3720297515"/>
                    </a:ext>
                  </a:extLst>
                </a:gridCol>
                <a:gridCol w="1122832">
                  <a:extLst>
                    <a:ext uri="{9D8B030D-6E8A-4147-A177-3AD203B41FA5}">
                      <a16:colId xmlns:a16="http://schemas.microsoft.com/office/drawing/2014/main" val="4140348948"/>
                    </a:ext>
                  </a:extLst>
                </a:gridCol>
              </a:tblGrid>
              <a:tr h="520153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Фактор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РЕМИТ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Дымов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Мясницкий ряд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Ближние горки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541149"/>
                  </a:ext>
                </a:extLst>
              </a:tr>
              <a:tr h="520153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Узнаваемость бренда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2000" dirty="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0301547"/>
                  </a:ext>
                </a:extLst>
              </a:tr>
              <a:tr h="312092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Ассортимент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8991169"/>
                  </a:ext>
                </a:extLst>
              </a:tr>
              <a:tr h="728214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Производственные мощности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7306627"/>
                  </a:ext>
                </a:extLst>
              </a:tr>
              <a:tr h="312092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Дистрибуция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9132364"/>
                  </a:ext>
                </a:extLst>
              </a:tr>
              <a:tr h="312092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Инновации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8279883"/>
                  </a:ext>
                </a:extLst>
              </a:tr>
              <a:tr h="312092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3.2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4.6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3.8</a:t>
                      </a:r>
                      <a:endParaRPr lang="ru-RU" sz="200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3.6</a:t>
                      </a:r>
                      <a:endParaRPr lang="ru-RU" sz="2000" dirty="0">
                        <a:effectLst/>
                      </a:endParaRPr>
                    </a:p>
                  </a:txBody>
                  <a:tcPr marL="63500" marR="635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21506"/>
                  </a:ext>
                </a:extLst>
              </a:tr>
            </a:tbl>
          </a:graphicData>
        </a:graphic>
      </p:graphicFrame>
      <p:sp>
        <p:nvSpPr>
          <p:cNvPr id="5" name="Rectangle 7">
            <a:extLst>
              <a:ext uri="{FF2B5EF4-FFF2-40B4-BE49-F238E27FC236}">
                <a16:creationId xmlns:a16="http://schemas.microsoft.com/office/drawing/2014/main" id="{D97BE08D-6E4C-D50D-AD81-CCC75657B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9038" y="3475038"/>
            <a:ext cx="1463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kumimoji="0" lang="ru-RU" altLang="ru-RU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7A11C4-C6B1-6688-999D-D5016B1364E6}"/>
              </a:ext>
            </a:extLst>
          </p:cNvPr>
          <p:cNvSpPr txBox="1"/>
          <p:nvPr/>
        </p:nvSpPr>
        <p:spPr>
          <a:xfrm>
            <a:off x="6986092" y="4081759"/>
            <a:ext cx="654340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800"/>
              </a:spcBef>
              <a:spcAft>
                <a:spcPts val="400"/>
              </a:spcAft>
              <a:buNone/>
            </a:pPr>
            <a:r>
              <a:rPr lang="ru-RU" sz="2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Основные сильные стороны РЕМИТ</a:t>
            </a:r>
            <a:endParaRPr lang="ru-RU" b="1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Ассортимент</a:t>
            </a:r>
            <a:endParaRPr lang="ru-RU" b="1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Производственные мощности</a:t>
            </a:r>
            <a:endParaRPr lang="ru-RU" b="1" dirty="0">
              <a:effectLst/>
            </a:endParaRPr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Сертификация качества</a:t>
            </a:r>
            <a:endParaRPr lang="ru-RU" b="1" dirty="0"/>
          </a:p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География присутствия</a:t>
            </a:r>
            <a:endParaRPr lang="ru-RU" b="1" dirty="0">
              <a:effectLst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097D79-4664-7D1F-DDA6-CFD9D2DA749C}"/>
              </a:ext>
            </a:extLst>
          </p:cNvPr>
          <p:cNvSpPr txBox="1"/>
          <p:nvPr/>
        </p:nvSpPr>
        <p:spPr>
          <a:xfrm flipH="1">
            <a:off x="813791" y="325223"/>
            <a:ext cx="4590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McKinsey </a:t>
            </a:r>
            <a:endParaRPr lang="ru-RU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5621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74F5EB16-CEED-5AB2-66A5-0DF23119E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59" y="1018095"/>
            <a:ext cx="13198482" cy="5287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276D73-38F6-BAC8-6B83-E52BE40AD9C9}"/>
              </a:ext>
            </a:extLst>
          </p:cNvPr>
          <p:cNvSpPr txBox="1"/>
          <p:nvPr/>
        </p:nvSpPr>
        <p:spPr>
          <a:xfrm>
            <a:off x="715959" y="6611340"/>
            <a:ext cx="7315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РЕМИТ - красный</a:t>
            </a:r>
            <a:endParaRPr lang="ru-RU" b="0" dirty="0">
              <a:effectLst/>
            </a:endParaRPr>
          </a:p>
          <a:p>
            <a:pPr rtl="0">
              <a:buNone/>
            </a:pP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Дымов - зеленый</a:t>
            </a:r>
            <a:endParaRPr lang="ru-RU" b="0" dirty="0">
              <a:effectLst/>
            </a:endParaRPr>
          </a:p>
          <a:p>
            <a:pPr rtl="0">
              <a:buNone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М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ясницкий ряд - желтый</a:t>
            </a:r>
            <a:endParaRPr lang="ru-RU" b="0" dirty="0">
              <a:effectLst/>
            </a:endParaRPr>
          </a:p>
          <a:p>
            <a:pPr rtl="0">
              <a:buNone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Б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лижние горки - синий </a:t>
            </a:r>
            <a:endParaRPr lang="ru-RU" b="0" dirty="0"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AF8266-1EA0-4131-9CC7-9F58F2D5A6BA}"/>
              </a:ext>
            </a:extLst>
          </p:cNvPr>
          <p:cNvSpPr txBox="1"/>
          <p:nvPr/>
        </p:nvSpPr>
        <p:spPr>
          <a:xfrm>
            <a:off x="782425" y="417637"/>
            <a:ext cx="6061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Семантический дифференциал</a:t>
            </a:r>
          </a:p>
        </p:txBody>
      </p:sp>
    </p:spTree>
    <p:extLst>
      <p:ext uri="{BB962C8B-B14F-4D97-AF65-F5344CB8AC3E}">
        <p14:creationId xmlns:p14="http://schemas.microsoft.com/office/powerpoint/2010/main" val="22387534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C248A98B-8842-2869-3246-8218ED44F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79" y="1571625"/>
            <a:ext cx="7909138" cy="39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9BEF27C-141E-9C70-499B-D0B0FF72D4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138861"/>
              </p:ext>
            </p:extLst>
          </p:nvPr>
        </p:nvGraphicFramePr>
        <p:xfrm>
          <a:off x="8240713" y="1571625"/>
          <a:ext cx="5958840" cy="3989070"/>
        </p:xfrm>
        <a:graphic>
          <a:graphicData uri="http://schemas.openxmlformats.org/drawingml/2006/table">
            <a:tbl>
              <a:tblPr/>
              <a:tblGrid>
                <a:gridCol w="1265237">
                  <a:extLst>
                    <a:ext uri="{9D8B030D-6E8A-4147-A177-3AD203B41FA5}">
                      <a16:colId xmlns:a16="http://schemas.microsoft.com/office/drawing/2014/main" val="670326833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4140103618"/>
                    </a:ext>
                  </a:extLst>
                </a:gridCol>
                <a:gridCol w="1066483">
                  <a:extLst>
                    <a:ext uri="{9D8B030D-6E8A-4147-A177-3AD203B41FA5}">
                      <a16:colId xmlns:a16="http://schemas.microsoft.com/office/drawing/2014/main" val="2415648628"/>
                    </a:ext>
                  </a:extLst>
                </a:gridCol>
                <a:gridCol w="1303020">
                  <a:extLst>
                    <a:ext uri="{9D8B030D-6E8A-4147-A177-3AD203B41FA5}">
                      <a16:colId xmlns:a16="http://schemas.microsoft.com/office/drawing/2014/main" val="408699847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40252510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Параметр</a:t>
                      </a:r>
                      <a:endParaRPr lang="ru-RU">
                        <a:effectLst/>
                      </a:endParaRPr>
                    </a:p>
                  </a:txBody>
                  <a:tcPr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РЕМИТ</a:t>
                      </a:r>
                      <a:endParaRPr lang="ru-RU" dirty="0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Дымов</a:t>
                      </a:r>
                      <a:endParaRPr lang="ru-RU" dirty="0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Мясницкий ряд</a:t>
                      </a:r>
                      <a:endParaRPr lang="ru-RU" dirty="0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Ближние Горки</a:t>
                      </a:r>
                      <a:endParaRPr lang="ru-RU" dirty="0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995403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Вкус</a:t>
                      </a:r>
                      <a:endParaRPr lang="ru-RU">
                        <a:effectLst/>
                      </a:endParaRPr>
                    </a:p>
                  </a:txBody>
                  <a:tcPr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133232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Состав</a:t>
                      </a:r>
                      <a:endParaRPr lang="ru-RU">
                        <a:effectLst/>
                      </a:endParaRPr>
                    </a:p>
                  </a:txBody>
                  <a:tcPr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9972849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Качество</a:t>
                      </a:r>
                      <a:endParaRPr lang="ru-RU">
                        <a:effectLst/>
                      </a:endParaRPr>
                    </a:p>
                  </a:txBody>
                  <a:tcPr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871570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Ассортимент</a:t>
                      </a:r>
                      <a:endParaRPr lang="ru-RU">
                        <a:effectLst/>
                      </a:endParaRPr>
                    </a:p>
                  </a:txBody>
                  <a:tcPr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156154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Упаковка</a:t>
                      </a:r>
                      <a:endParaRPr lang="ru-RU">
                        <a:effectLst/>
                      </a:endParaRPr>
                    </a:p>
                  </a:txBody>
                  <a:tcPr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361104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Средняя цена</a:t>
                      </a:r>
                      <a:endParaRPr lang="ru-RU">
                        <a:effectLst/>
                      </a:endParaRPr>
                    </a:p>
                  </a:txBody>
                  <a:tcPr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4619353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Каналы дистрибуции</a:t>
                      </a:r>
                      <a:endParaRPr lang="ru-RU">
                        <a:effectLst/>
                      </a:endParaRPr>
                    </a:p>
                  </a:txBody>
                  <a:tcPr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72769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Разнообразие видов колбас</a:t>
                      </a:r>
                      <a:endParaRPr lang="ru-RU">
                        <a:effectLst/>
                      </a:endParaRPr>
                    </a:p>
                  </a:txBody>
                  <a:tcPr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ru-RU" dirty="0">
                        <a:effectLst/>
                      </a:endParaRPr>
                    </a:p>
                  </a:txBody>
                  <a:tcPr marL="228600" marR="228600" marT="76200" marB="762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1687507"/>
                  </a:ext>
                </a:extLst>
              </a:tr>
            </a:tbl>
          </a:graphicData>
        </a:graphic>
      </p:graphicFrame>
      <p:sp>
        <p:nvSpPr>
          <p:cNvPr id="3" name="Rectangle 3">
            <a:extLst>
              <a:ext uri="{FF2B5EF4-FFF2-40B4-BE49-F238E27FC236}">
                <a16:creationId xmlns:a16="http://schemas.microsoft.com/office/drawing/2014/main" id="{B4631829-6601-617D-7F1E-20B6FEA06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0713" y="1746250"/>
            <a:ext cx="1463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BC76FA-C756-3E11-872D-2FD9CCEE7C71}"/>
              </a:ext>
            </a:extLst>
          </p:cNvPr>
          <p:cNvSpPr txBox="1"/>
          <p:nvPr/>
        </p:nvSpPr>
        <p:spPr>
          <a:xfrm flipH="1">
            <a:off x="813791" y="325223"/>
            <a:ext cx="4590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</a:rPr>
              <a:t>Атрибутивное позиционирование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ru-RU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5727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78BEC8-FB98-2127-7A26-AE249D44E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638"/>
            <a:ext cx="6832914" cy="73143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4D6E18-FA05-2257-1C20-D91CAB86BB9D}"/>
              </a:ext>
            </a:extLst>
          </p:cNvPr>
          <p:cNvSpPr txBox="1"/>
          <p:nvPr/>
        </p:nvSpPr>
        <p:spPr>
          <a:xfrm>
            <a:off x="6832914" y="298370"/>
            <a:ext cx="7797485" cy="7848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Р1 🟡— Недобросовестная конкуренция: введение в заблуждение относительно</a:t>
            </a:r>
          </a:p>
          <a:p>
            <a:r>
              <a:rPr lang="ru-RU" sz="1400" dirty="0"/>
              <a:t>состава продукции (ст. 14.2 Ф3-135). Штраф по ч.1 ст.14.33 КоАП — от 100 до 500</a:t>
            </a:r>
          </a:p>
          <a:p>
            <a:r>
              <a:rPr lang="ru-RU" sz="1400" dirty="0"/>
              <a:t>тыс. руб. (Очень вероятно / Незначительные последствия)</a:t>
            </a:r>
          </a:p>
          <a:p>
            <a:endParaRPr lang="ru-RU" sz="1400" dirty="0"/>
          </a:p>
          <a:p>
            <a:r>
              <a:rPr lang="ru-RU" sz="1400" dirty="0"/>
              <a:t>Р2 🔴— Вертикальные соглашения с торговыми сетями: навязывание</a:t>
            </a:r>
          </a:p>
          <a:p>
            <a:r>
              <a:rPr lang="ru-RU" sz="1400" dirty="0"/>
              <a:t>минимальных розничных цен дистрибьюторам/ритейлерам (ст. 11 п.2, ст. 12</a:t>
            </a:r>
          </a:p>
          <a:p>
            <a:r>
              <a:rPr lang="ru-RU" sz="1400" dirty="0"/>
              <a:t>Ф3-135). Оборотный штраф по ч.5 ст.11.7 - до 15% выручки. (Очень вероятно /</a:t>
            </a:r>
          </a:p>
          <a:p>
            <a:r>
              <a:rPr lang="ru-RU" sz="1400" dirty="0"/>
              <a:t>Умеренные последствия)</a:t>
            </a:r>
          </a:p>
          <a:p>
            <a:endParaRPr lang="ru-RU" sz="1400" dirty="0"/>
          </a:p>
          <a:p>
            <a:r>
              <a:rPr lang="ru-RU" sz="1400" dirty="0"/>
              <a:t>Р3 🔴 - Антиконкурентные соглашения с конкурентами (картель) — координация</a:t>
            </a:r>
          </a:p>
          <a:p>
            <a:r>
              <a:rPr lang="ru-RU" sz="1400" dirty="0"/>
              <a:t>ценовой политики на мясном рынке (ст. 11 ч.1 Ф3-135). Оборотный штраф 1-15%</a:t>
            </a:r>
          </a:p>
          <a:p>
            <a:r>
              <a:rPr lang="ru-RU" sz="1400" dirty="0"/>
              <a:t>выручки (ст.14.32 КоАП); уголовная ответственность по ст. 178 УК РФ. (Очень</a:t>
            </a:r>
          </a:p>
          <a:p>
            <a:r>
              <a:rPr lang="ru-RU" sz="1400" dirty="0"/>
              <a:t>вероятно / Существенные последствия)</a:t>
            </a:r>
          </a:p>
          <a:p>
            <a:endParaRPr lang="ru-RU" sz="1400" dirty="0"/>
          </a:p>
          <a:p>
            <a:r>
              <a:rPr lang="ru-RU" sz="1400" dirty="0"/>
              <a:t>Р4 🟡— Копирование элементов упаковки/дизайна конкурентов, смешение с</a:t>
            </a:r>
          </a:p>
          <a:p>
            <a:r>
              <a:rPr lang="ru-RU" sz="1400" dirty="0"/>
              <a:t>товарами конкурентов (ст. 14.6 Ф3-135). Штраф по ч.1 ст.14.33 КоАП — от 100 до 500</a:t>
            </a:r>
          </a:p>
          <a:p>
            <a:r>
              <a:rPr lang="ru-RU" sz="1400" dirty="0"/>
              <a:t>тыс. руб. (Очень вероятно / Незначительные последствия)</a:t>
            </a:r>
          </a:p>
          <a:p>
            <a:endParaRPr lang="ru-RU" sz="1400" dirty="0"/>
          </a:p>
          <a:p>
            <a:r>
              <a:rPr lang="ru-RU" sz="1400" dirty="0"/>
              <a:t>Р5 🔴 — Злоупотребление доминирующим положением при неисполнении</a:t>
            </a:r>
          </a:p>
          <a:p>
            <a:r>
              <a:rPr lang="ru-RU" sz="1400" dirty="0"/>
              <a:t>предупреждения ФАС (ст. 10 Ф3-135). Оборотный штраф до 15% выручки (ст. 14.31</a:t>
            </a:r>
          </a:p>
          <a:p>
            <a:r>
              <a:rPr lang="ru-RU" sz="1400" dirty="0"/>
              <a:t>КоАП). (Очень вероятно / Существенные последствия)</a:t>
            </a:r>
          </a:p>
          <a:p>
            <a:endParaRPr lang="ru-RU" sz="1400" dirty="0"/>
          </a:p>
          <a:p>
            <a:r>
              <a:rPr lang="ru-RU" sz="1400" dirty="0"/>
              <a:t>Р6 🟢 — Некорректное сравнение с продукцией конкурентов в рекламных</a:t>
            </a:r>
          </a:p>
          <a:p>
            <a:r>
              <a:rPr lang="ru-RU" sz="1400" dirty="0"/>
              <a:t>материалах (ст. 14.3 Ф3-135). Предупреждение, штраф до 500 тыс. руб. (Возможно</a:t>
            </a:r>
          </a:p>
          <a:p>
            <a:r>
              <a:rPr lang="ru-RU" sz="1400" dirty="0"/>
              <a:t>/ Незначительные последствия)</a:t>
            </a:r>
          </a:p>
          <a:p>
            <a:endParaRPr lang="ru-RU" sz="1400" dirty="0"/>
          </a:p>
          <a:p>
            <a:r>
              <a:rPr lang="ru-RU" sz="1400" dirty="0"/>
              <a:t>P7 🟡 - Согласованные действия с другими </a:t>
            </a:r>
            <a:r>
              <a:rPr lang="ru-RU" sz="1400" dirty="0" err="1"/>
              <a:t>мясопроизводителями</a:t>
            </a:r>
            <a:r>
              <a:rPr lang="ru-RU" sz="1400" dirty="0"/>
              <a:t> —</a:t>
            </a:r>
          </a:p>
          <a:p>
            <a:r>
              <a:rPr lang="ru-RU" sz="1400" dirty="0"/>
              <a:t>одновременное повышение цен (ст. 11.1 Ф3-135). Штраф по ст.14.32 КоАП.</a:t>
            </a:r>
          </a:p>
          <a:p>
            <a:r>
              <a:rPr lang="ru-RU" sz="1400" dirty="0"/>
              <a:t>(Возможно / Умеренные последствия)</a:t>
            </a:r>
          </a:p>
          <a:p>
            <a:endParaRPr lang="ru-RU" sz="1400" dirty="0"/>
          </a:p>
          <a:p>
            <a:r>
              <a:rPr lang="ru-RU" sz="1400" dirty="0"/>
              <a:t>P8 🔴— Сговор на торгах при участии в госзакупках на поставку мясной</a:t>
            </a:r>
          </a:p>
          <a:p>
            <a:r>
              <a:rPr lang="ru-RU" sz="1400" dirty="0"/>
              <a:t>продукции для бюджетных учреждений (ст. 11 ч.1 п.2 + ст. 17 Ф3-135). Оборотный</a:t>
            </a:r>
          </a:p>
          <a:p>
            <a:r>
              <a:rPr lang="ru-RU" sz="1400" dirty="0"/>
              <a:t>штраф, уголовная ответственность по ст. 178 УК РФ. (Возможно / Существенные</a:t>
            </a:r>
          </a:p>
          <a:p>
            <a:r>
              <a:rPr lang="ru-RU" sz="1400" dirty="0"/>
              <a:t>последствия)</a:t>
            </a:r>
          </a:p>
          <a:p>
            <a:endParaRPr lang="ru-RU" sz="1400" dirty="0"/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8706915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A3D43-B33E-310F-E4C3-21001AA36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872198-0C0E-2830-2018-B380B7854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379"/>
            <a:ext cx="7113099" cy="76142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4A5C7D-D7A8-9E56-309B-E7670391AC02}"/>
              </a:ext>
            </a:extLst>
          </p:cNvPr>
          <p:cNvSpPr txBox="1"/>
          <p:nvPr/>
        </p:nvSpPr>
        <p:spPr>
          <a:xfrm>
            <a:off x="7113099" y="1532594"/>
            <a:ext cx="7284904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Р9 🟢 - Незаконное получение и использование коммерческой тайны конкурентов</a:t>
            </a:r>
          </a:p>
          <a:p>
            <a:r>
              <a:rPr lang="ru-RU" sz="1400" dirty="0"/>
              <a:t>- рецептуры, клиентские базы (ст. 14.7 Ф3-135). Штраф + гражданско-правовая</a:t>
            </a:r>
          </a:p>
          <a:p>
            <a:r>
              <a:rPr lang="ru-RU" sz="1400" dirty="0"/>
              <a:t>ответственность. (Возможно / Незначительные последствия)</a:t>
            </a:r>
          </a:p>
          <a:p>
            <a:endParaRPr lang="ru-RU" sz="1400" dirty="0"/>
          </a:p>
          <a:p>
            <a:r>
              <a:rPr lang="ru-RU" sz="1400" dirty="0"/>
              <a:t>P10 🟡— Дискриминационные условия поставки для разных контрагентов (ст. 10</a:t>
            </a:r>
          </a:p>
          <a:p>
            <a:r>
              <a:rPr lang="ru-RU" sz="1400" dirty="0"/>
              <a:t>п.8 Ф3-135). Предупреждение ФАС, при неисполнении - штраф. (Возможно /</a:t>
            </a:r>
          </a:p>
          <a:p>
            <a:r>
              <a:rPr lang="ru-RU" sz="1400" dirty="0"/>
              <a:t>Умеренные последствия)</a:t>
            </a:r>
          </a:p>
          <a:p>
            <a:endParaRPr lang="ru-RU" sz="1400" dirty="0"/>
          </a:p>
          <a:p>
            <a:r>
              <a:rPr lang="ru-RU" sz="1400" dirty="0"/>
              <a:t>Р11 🟢 — Нарушение порядка экономической концентрации — несогласование с</a:t>
            </a:r>
          </a:p>
          <a:p>
            <a:r>
              <a:rPr lang="ru-RU" sz="1400" dirty="0"/>
              <a:t>ФАС сделок M&amp;A (ст. 28-29 Ф3-135). Штраф по ст. 19.8 КоАП - до 500 тыс. руб.</a:t>
            </a:r>
          </a:p>
          <a:p>
            <a:r>
              <a:rPr lang="ru-RU" sz="1400" dirty="0"/>
              <a:t>(Маловероятно / Незначительные последствия)</a:t>
            </a:r>
          </a:p>
          <a:p>
            <a:endParaRPr lang="ru-RU" sz="1400" dirty="0"/>
          </a:p>
          <a:p>
            <a:r>
              <a:rPr lang="ru-RU" sz="1400" dirty="0"/>
              <a:t>Р12 🟢 — Злоупотребление доминирующим положением на локальных рынках</a:t>
            </a:r>
          </a:p>
          <a:p>
            <a:r>
              <a:rPr lang="ru-RU" sz="1400" dirty="0"/>
              <a:t>Подмосковья через фирменную розницу — отказ от заключения договоров (ст. 10</a:t>
            </a:r>
          </a:p>
          <a:p>
            <a:r>
              <a:rPr lang="ru-RU" sz="1400" dirty="0"/>
              <a:t>Ф3-135). Предупреждение ФАС. (Маловероятно / Умеренные последствия)</a:t>
            </a:r>
          </a:p>
          <a:p>
            <a:endParaRPr lang="ru-RU" sz="1400" dirty="0"/>
          </a:p>
          <a:p>
            <a:r>
              <a:rPr lang="ru-RU" sz="1400" dirty="0"/>
              <a:t>P13 🟡- Монопольно высокие/ низкие цены при наличии доминирования — ценовое вытеснение конкурентов (ст. 10 п.1 Ф3-135; ст.6-7 Ф3-135). Оборотный</a:t>
            </a:r>
          </a:p>
          <a:p>
            <a:r>
              <a:rPr lang="ru-RU" sz="1400" dirty="0"/>
              <a:t>штраф при доказанности доминирования. (Маловероятно / Существенные</a:t>
            </a:r>
          </a:p>
          <a:p>
            <a:r>
              <a:rPr lang="ru-RU" sz="1400" dirty="0"/>
              <a:t>последствия)</a:t>
            </a:r>
          </a:p>
          <a:p>
            <a:endParaRPr lang="ru-RU" sz="1400" dirty="0"/>
          </a:p>
          <a:p>
            <a:r>
              <a:rPr lang="ru-RU" sz="1400" dirty="0"/>
              <a:t>Р14 🟢— Составы НДК с предупреждением: распространение ложных сведений о</a:t>
            </a:r>
          </a:p>
          <a:p>
            <a:r>
              <a:rPr lang="ru-RU" sz="1400" dirty="0"/>
              <a:t>конкурентах (ст. 14.1 Ф3-135). Предупреждение ФАС. (Маловероятно /</a:t>
            </a:r>
          </a:p>
          <a:p>
            <a:r>
              <a:rPr lang="ru-RU" sz="1400" dirty="0"/>
              <a:t>Незначительные последствия)</a:t>
            </a:r>
          </a:p>
          <a:p>
            <a:endParaRPr lang="ru-RU" sz="1400" dirty="0"/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1645016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44709" y="646390"/>
            <a:ext cx="7627382" cy="1211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750"/>
              </a:lnSpc>
              <a:buNone/>
            </a:pPr>
            <a:r>
              <a:rPr lang="en-US" sz="3800" dirty="0">
                <a:solidFill>
                  <a:srgbClr val="1F1E1E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Стратегия концентрированного роста</a:t>
            </a:r>
            <a:endParaRPr lang="en-US" sz="3800" dirty="0"/>
          </a:p>
        </p:txBody>
      </p:sp>
      <p:sp>
        <p:nvSpPr>
          <p:cNvPr id="6" name="Text 2"/>
          <p:cNvSpPr/>
          <p:nvPr/>
        </p:nvSpPr>
        <p:spPr>
          <a:xfrm>
            <a:off x="6244709" y="2092523"/>
            <a:ext cx="7627382" cy="8176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Компания РЕМИТ имеет сильные позиции в производстве мясной продукции и может значительно увеличить продажи за счёт развития существующего продукта и усиления присутствия на текущем рынке.</a:t>
            </a:r>
            <a:endParaRPr lang="en-US" sz="1450" dirty="0"/>
          </a:p>
        </p:txBody>
      </p:sp>
      <p:sp>
        <p:nvSpPr>
          <p:cNvPr id="7" name="Shape 3"/>
          <p:cNvSpPr/>
          <p:nvPr/>
        </p:nvSpPr>
        <p:spPr>
          <a:xfrm>
            <a:off x="6244709" y="3086219"/>
            <a:ext cx="3735467" cy="2579013"/>
          </a:xfrm>
          <a:prstGeom prst="roundRect">
            <a:avLst>
              <a:gd name="adj" fmla="val 2999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6436400" y="3277910"/>
            <a:ext cx="552450" cy="552450"/>
          </a:xfrm>
          <a:prstGeom prst="roundRect">
            <a:avLst>
              <a:gd name="adj" fmla="val 16550069"/>
            </a:avLst>
          </a:prstGeom>
          <a:solidFill>
            <a:srgbClr val="DA1B2E"/>
          </a:solidFill>
          <a:ln/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88323" y="3429833"/>
            <a:ext cx="248602" cy="24860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436400" y="3986808"/>
            <a:ext cx="2572583" cy="302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Усиление маркетинга</a:t>
            </a:r>
            <a:endParaRPr lang="en-US" sz="1900" dirty="0"/>
          </a:p>
        </p:txBody>
      </p:sp>
      <p:sp>
        <p:nvSpPr>
          <p:cNvPr id="11" name="Text 6"/>
          <p:cNvSpPr/>
          <p:nvPr/>
        </p:nvSpPr>
        <p:spPr>
          <a:xfrm>
            <a:off x="6436400" y="4383405"/>
            <a:ext cx="3352086" cy="1090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Коммуникационная стратегия для разных сегментов: семьи, ЗОЖ-аудитория, подростки, старшее поколение</a:t>
            </a:r>
            <a:endParaRPr lang="en-US" sz="1450" dirty="0"/>
          </a:p>
        </p:txBody>
      </p:sp>
      <p:sp>
        <p:nvSpPr>
          <p:cNvPr id="12" name="Shape 7"/>
          <p:cNvSpPr/>
          <p:nvPr/>
        </p:nvSpPr>
        <p:spPr>
          <a:xfrm>
            <a:off x="10136624" y="3086219"/>
            <a:ext cx="3735467" cy="2579013"/>
          </a:xfrm>
          <a:prstGeom prst="roundRect">
            <a:avLst>
              <a:gd name="adj" fmla="val 2999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13" name="Shape 8"/>
          <p:cNvSpPr/>
          <p:nvPr/>
        </p:nvSpPr>
        <p:spPr>
          <a:xfrm>
            <a:off x="10328315" y="3277910"/>
            <a:ext cx="552450" cy="552450"/>
          </a:xfrm>
          <a:prstGeom prst="roundRect">
            <a:avLst>
              <a:gd name="adj" fmla="val 16550069"/>
            </a:avLst>
          </a:prstGeom>
          <a:solidFill>
            <a:srgbClr val="DA1B2E"/>
          </a:solidFill>
          <a:ln/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80238" y="3429833"/>
            <a:ext cx="248602" cy="248603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0328315" y="3986808"/>
            <a:ext cx="2561392" cy="302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Расширение линейки</a:t>
            </a:r>
            <a:endParaRPr lang="en-US" sz="1900" dirty="0"/>
          </a:p>
        </p:txBody>
      </p:sp>
      <p:sp>
        <p:nvSpPr>
          <p:cNvPr id="16" name="Text 10"/>
          <p:cNvSpPr/>
          <p:nvPr/>
        </p:nvSpPr>
        <p:spPr>
          <a:xfrm>
            <a:off x="10328315" y="4383405"/>
            <a:ext cx="3352086" cy="8176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Новые продукты: здоровое питание, протеиновые снеки, мини-форматы, готовые блюда</a:t>
            </a:r>
            <a:endParaRPr lang="en-US" sz="1450" dirty="0"/>
          </a:p>
        </p:txBody>
      </p:sp>
      <p:sp>
        <p:nvSpPr>
          <p:cNvPr id="17" name="Shape 11"/>
          <p:cNvSpPr/>
          <p:nvPr/>
        </p:nvSpPr>
        <p:spPr>
          <a:xfrm>
            <a:off x="6244709" y="5821680"/>
            <a:ext cx="7627382" cy="1761411"/>
          </a:xfrm>
          <a:prstGeom prst="roundRect">
            <a:avLst>
              <a:gd name="adj" fmla="val 4391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18" name="Shape 12"/>
          <p:cNvSpPr/>
          <p:nvPr/>
        </p:nvSpPr>
        <p:spPr>
          <a:xfrm>
            <a:off x="6436400" y="6013371"/>
            <a:ext cx="552450" cy="552450"/>
          </a:xfrm>
          <a:prstGeom prst="roundRect">
            <a:avLst>
              <a:gd name="adj" fmla="val 16550069"/>
            </a:avLst>
          </a:prstGeom>
          <a:solidFill>
            <a:srgbClr val="DA1B2E"/>
          </a:solidFill>
          <a:ln/>
        </p:spPr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88323" y="6165294"/>
            <a:ext cx="248602" cy="248603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6436400" y="6722269"/>
            <a:ext cx="2423160" cy="302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Новые каналы</a:t>
            </a:r>
            <a:endParaRPr lang="en-US" sz="1900" dirty="0"/>
          </a:p>
        </p:txBody>
      </p:sp>
      <p:sp>
        <p:nvSpPr>
          <p:cNvPr id="21" name="Text 14"/>
          <p:cNvSpPr/>
          <p:nvPr/>
        </p:nvSpPr>
        <p:spPr>
          <a:xfrm>
            <a:off x="6436400" y="7118866"/>
            <a:ext cx="7244001" cy="272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Федеральные сети, фирменные магазины, онлайн-доставка, спортивные залы</a:t>
            </a:r>
            <a:endParaRPr lang="en-US" sz="1450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D252269-7166-CB9F-E02E-70842BBA895E}"/>
              </a:ext>
            </a:extLst>
          </p:cNvPr>
          <p:cNvSpPr/>
          <p:nvPr/>
        </p:nvSpPr>
        <p:spPr>
          <a:xfrm>
            <a:off x="12839308" y="7774543"/>
            <a:ext cx="1791092" cy="455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6E944FAD-9028-583F-BA2B-CE23B9E77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38" y="994899"/>
            <a:ext cx="4164965" cy="234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>
            <a:extLst>
              <a:ext uri="{FF2B5EF4-FFF2-40B4-BE49-F238E27FC236}">
                <a16:creationId xmlns:a16="http://schemas.microsoft.com/office/drawing/2014/main" id="{1448D77B-A6DA-96EC-BAB9-444960E61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61" y="4090273"/>
            <a:ext cx="4541721" cy="3028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/>
          <p:nvPr/>
        </p:nvSpPr>
        <p:spPr>
          <a:xfrm>
            <a:off x="758309" y="615910"/>
            <a:ext cx="7627382" cy="99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F1E1E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Коммуникационная стратегия бренда РЕМИТ</a:t>
            </a:r>
            <a:endParaRPr lang="en-US" sz="3100" dirty="0"/>
          </a:p>
        </p:txBody>
      </p:sp>
      <p:sp>
        <p:nvSpPr>
          <p:cNvPr id="6" name="Shape 2"/>
          <p:cNvSpPr/>
          <p:nvPr/>
        </p:nvSpPr>
        <p:spPr>
          <a:xfrm>
            <a:off x="758309" y="1772841"/>
            <a:ext cx="7627382" cy="1535311"/>
          </a:xfrm>
          <a:prstGeom prst="roundRect">
            <a:avLst>
              <a:gd name="adj" fmla="val 4149"/>
            </a:avLst>
          </a:prstGeom>
          <a:solidFill>
            <a:srgbClr val="FFFFFF"/>
          </a:solidFill>
          <a:ln w="15240">
            <a:solidFill>
              <a:srgbClr val="DFB8BC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773549" y="1788081"/>
            <a:ext cx="606623" cy="1504831"/>
          </a:xfrm>
          <a:prstGeom prst="roundRect">
            <a:avLst>
              <a:gd name="adj" fmla="val 7486"/>
            </a:avLst>
          </a:prstGeom>
          <a:solidFill>
            <a:srgbClr val="F9D2D6"/>
          </a:solidFill>
          <a:ln/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9287" y="2426732"/>
            <a:ext cx="227409" cy="22740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486257" y="1939647"/>
            <a:ext cx="1995487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Семьи</a:t>
            </a:r>
            <a:endParaRPr lang="en-US" sz="1550" dirty="0"/>
          </a:p>
        </p:txBody>
      </p:sp>
      <p:sp>
        <p:nvSpPr>
          <p:cNvPr id="10" name="Text 5"/>
          <p:cNvSpPr/>
          <p:nvPr/>
        </p:nvSpPr>
        <p:spPr>
          <a:xfrm>
            <a:off x="1486257" y="2252782"/>
            <a:ext cx="6732627" cy="206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Лозунг:</a:t>
            </a: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«РЕМИТ — вкус, который объединяет семью»</a:t>
            </a:r>
            <a:endParaRPr lang="en-US" sz="1150" dirty="0"/>
          </a:p>
        </p:txBody>
      </p:sp>
      <p:sp>
        <p:nvSpPr>
          <p:cNvPr id="11" name="Text 6"/>
          <p:cNvSpPr/>
          <p:nvPr/>
        </p:nvSpPr>
        <p:spPr>
          <a:xfrm>
            <a:off x="1486257" y="2522696"/>
            <a:ext cx="6732627" cy="618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Позиционирование как производитель качественных натуральных продуктов для семейного питания. Акцент на натуральный состав, традиционные рецепты, удобные решения для ужина, вкус для всех возрастов.</a:t>
            </a:r>
            <a:endParaRPr lang="en-US" sz="1150" dirty="0"/>
          </a:p>
        </p:txBody>
      </p:sp>
      <p:sp>
        <p:nvSpPr>
          <p:cNvPr id="12" name="Shape 7"/>
          <p:cNvSpPr/>
          <p:nvPr/>
        </p:nvSpPr>
        <p:spPr>
          <a:xfrm>
            <a:off x="758309" y="3414236"/>
            <a:ext cx="7627382" cy="1329095"/>
          </a:xfrm>
          <a:prstGeom prst="roundRect">
            <a:avLst>
              <a:gd name="adj" fmla="val 4793"/>
            </a:avLst>
          </a:prstGeom>
          <a:solidFill>
            <a:srgbClr val="FFFFFF"/>
          </a:solidFill>
          <a:ln w="15240">
            <a:solidFill>
              <a:srgbClr val="DFB8BC"/>
            </a:solidFill>
            <a:prstDash val="solid"/>
          </a:ln>
        </p:spPr>
      </p:sp>
      <p:sp>
        <p:nvSpPr>
          <p:cNvPr id="13" name="Shape 8"/>
          <p:cNvSpPr/>
          <p:nvPr/>
        </p:nvSpPr>
        <p:spPr>
          <a:xfrm>
            <a:off x="773549" y="3429476"/>
            <a:ext cx="606623" cy="1298615"/>
          </a:xfrm>
          <a:prstGeom prst="roundRect">
            <a:avLst>
              <a:gd name="adj" fmla="val 7486"/>
            </a:avLst>
          </a:prstGeom>
          <a:solidFill>
            <a:srgbClr val="F9D2D6"/>
          </a:solidFill>
          <a:ln/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9287" y="3965019"/>
            <a:ext cx="227409" cy="227409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486257" y="3581043"/>
            <a:ext cx="1995487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Аудитория ЗОЖ</a:t>
            </a:r>
            <a:endParaRPr lang="en-US" sz="1550" dirty="0"/>
          </a:p>
        </p:txBody>
      </p:sp>
      <p:sp>
        <p:nvSpPr>
          <p:cNvPr id="16" name="Text 10"/>
          <p:cNvSpPr/>
          <p:nvPr/>
        </p:nvSpPr>
        <p:spPr>
          <a:xfrm>
            <a:off x="1486257" y="3894177"/>
            <a:ext cx="6732627" cy="206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Лозунг:</a:t>
            </a: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«РЕМИТ — энергия качественного питания»</a:t>
            </a:r>
            <a:endParaRPr lang="en-US" sz="1150" dirty="0"/>
          </a:p>
        </p:txBody>
      </p:sp>
      <p:sp>
        <p:nvSpPr>
          <p:cNvPr id="17" name="Text 11"/>
          <p:cNvSpPr/>
          <p:nvPr/>
        </p:nvSpPr>
        <p:spPr>
          <a:xfrm>
            <a:off x="1486257" y="4164092"/>
            <a:ext cx="6732627" cy="4124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Источник полезных продуктов для активного образа жизни. Натуральный состав, баланс белков, жиров и углеводов, питание для тренировок и восстановления.</a:t>
            </a:r>
            <a:endParaRPr lang="en-US" sz="1150" dirty="0"/>
          </a:p>
        </p:txBody>
      </p:sp>
      <p:sp>
        <p:nvSpPr>
          <p:cNvPr id="18" name="Shape 12"/>
          <p:cNvSpPr/>
          <p:nvPr/>
        </p:nvSpPr>
        <p:spPr>
          <a:xfrm>
            <a:off x="758309" y="4849416"/>
            <a:ext cx="7627382" cy="1329095"/>
          </a:xfrm>
          <a:prstGeom prst="roundRect">
            <a:avLst>
              <a:gd name="adj" fmla="val 4793"/>
            </a:avLst>
          </a:prstGeom>
          <a:solidFill>
            <a:srgbClr val="FFFFFF"/>
          </a:solidFill>
          <a:ln w="15240">
            <a:solidFill>
              <a:srgbClr val="DFB8BC"/>
            </a:solidFill>
            <a:prstDash val="solid"/>
          </a:ln>
        </p:spPr>
      </p:sp>
      <p:sp>
        <p:nvSpPr>
          <p:cNvPr id="19" name="Shape 13"/>
          <p:cNvSpPr/>
          <p:nvPr/>
        </p:nvSpPr>
        <p:spPr>
          <a:xfrm>
            <a:off x="773549" y="4864656"/>
            <a:ext cx="606623" cy="1298615"/>
          </a:xfrm>
          <a:prstGeom prst="roundRect">
            <a:avLst>
              <a:gd name="adj" fmla="val 7486"/>
            </a:avLst>
          </a:prstGeom>
          <a:solidFill>
            <a:srgbClr val="F9D2D6"/>
          </a:solidFill>
          <a:ln/>
        </p:spPr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9287" y="5400199"/>
            <a:ext cx="227409" cy="227409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486257" y="5016222"/>
            <a:ext cx="1995487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Старшее поколение</a:t>
            </a:r>
            <a:endParaRPr lang="en-US" sz="1550" dirty="0"/>
          </a:p>
        </p:txBody>
      </p:sp>
      <p:sp>
        <p:nvSpPr>
          <p:cNvPr id="22" name="Text 15"/>
          <p:cNvSpPr/>
          <p:nvPr/>
        </p:nvSpPr>
        <p:spPr>
          <a:xfrm>
            <a:off x="1486257" y="5329357"/>
            <a:ext cx="6732627" cy="206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Лозунг:</a:t>
            </a: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«РЕМИТ — вкус, проверенный временем»</a:t>
            </a:r>
            <a:endParaRPr lang="en-US" sz="1150" dirty="0"/>
          </a:p>
        </p:txBody>
      </p:sp>
      <p:sp>
        <p:nvSpPr>
          <p:cNvPr id="23" name="Text 16"/>
          <p:cNvSpPr/>
          <p:nvPr/>
        </p:nvSpPr>
        <p:spPr>
          <a:xfrm>
            <a:off x="1486257" y="5599271"/>
            <a:ext cx="6732627" cy="4124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Традиционные продукты высокого качества. Знакомый вкус, традиционные рецепты, доверие к бренду, качество, проверенное годами. Коммуникация через ностальгию.</a:t>
            </a:r>
            <a:endParaRPr lang="en-US" sz="1150" dirty="0"/>
          </a:p>
        </p:txBody>
      </p:sp>
      <p:sp>
        <p:nvSpPr>
          <p:cNvPr id="24" name="Shape 17"/>
          <p:cNvSpPr/>
          <p:nvPr/>
        </p:nvSpPr>
        <p:spPr>
          <a:xfrm>
            <a:off x="758309" y="6284595"/>
            <a:ext cx="7627382" cy="1329095"/>
          </a:xfrm>
          <a:prstGeom prst="roundRect">
            <a:avLst>
              <a:gd name="adj" fmla="val 4793"/>
            </a:avLst>
          </a:prstGeom>
          <a:solidFill>
            <a:srgbClr val="FFFFFF"/>
          </a:solidFill>
          <a:ln w="15240">
            <a:solidFill>
              <a:srgbClr val="DFB8BC"/>
            </a:solidFill>
            <a:prstDash val="solid"/>
          </a:ln>
        </p:spPr>
      </p:sp>
      <p:sp>
        <p:nvSpPr>
          <p:cNvPr id="25" name="Shape 18"/>
          <p:cNvSpPr/>
          <p:nvPr/>
        </p:nvSpPr>
        <p:spPr>
          <a:xfrm>
            <a:off x="773549" y="6299835"/>
            <a:ext cx="606623" cy="1298615"/>
          </a:xfrm>
          <a:prstGeom prst="roundRect">
            <a:avLst>
              <a:gd name="adj" fmla="val 7486"/>
            </a:avLst>
          </a:prstGeom>
          <a:solidFill>
            <a:srgbClr val="F9D2D6"/>
          </a:solidFill>
          <a:ln/>
        </p:spPr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9287" y="6835378"/>
            <a:ext cx="227409" cy="227409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1486257" y="6451402"/>
            <a:ext cx="1995487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Подростки</a:t>
            </a:r>
            <a:endParaRPr lang="en-US" sz="1550" dirty="0"/>
          </a:p>
        </p:txBody>
      </p:sp>
      <p:sp>
        <p:nvSpPr>
          <p:cNvPr id="28" name="Text 20"/>
          <p:cNvSpPr/>
          <p:nvPr/>
        </p:nvSpPr>
        <p:spPr>
          <a:xfrm>
            <a:off x="1486257" y="6764536"/>
            <a:ext cx="6732627" cy="206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Лозунг:</a:t>
            </a: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«РЕМИТ — перекус, который заряжает»</a:t>
            </a:r>
            <a:endParaRPr lang="en-US" sz="1150" dirty="0"/>
          </a:p>
        </p:txBody>
      </p:sp>
      <p:sp>
        <p:nvSpPr>
          <p:cNvPr id="29" name="Text 21"/>
          <p:cNvSpPr/>
          <p:nvPr/>
        </p:nvSpPr>
        <p:spPr>
          <a:xfrm>
            <a:off x="1486257" y="7034451"/>
            <a:ext cx="6732627" cy="4124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Быстрый, вкусный и удобный перекус. Удобно брать с собой, быстрое насыщение, энергия для учёбы и спорта, современный формат.</a:t>
            </a:r>
            <a:endParaRPr lang="en-US" sz="1150" dirty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59A25CAC-FC22-47F9-FD11-4A9855BFEBAC}"/>
              </a:ext>
            </a:extLst>
          </p:cNvPr>
          <p:cNvSpPr/>
          <p:nvPr/>
        </p:nvSpPr>
        <p:spPr>
          <a:xfrm>
            <a:off x="12839308" y="7774543"/>
            <a:ext cx="1791092" cy="455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19566CB2-9ADA-60EA-29C7-A25C27276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6890" y="1146910"/>
            <a:ext cx="4665201" cy="26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AFD7D851-E948-E32D-EE72-F65C0A66C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6890" y="4743331"/>
            <a:ext cx="4665201" cy="26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/>
          <p:nvPr/>
        </p:nvSpPr>
        <p:spPr>
          <a:xfrm>
            <a:off x="6230898" y="713542"/>
            <a:ext cx="7326392" cy="489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050" dirty="0">
                <a:solidFill>
                  <a:srgbClr val="1F1E1E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Каналы коммуникации и дистрибуции</a:t>
            </a:r>
            <a:endParaRPr lang="en-US" sz="3050" dirty="0"/>
          </a:p>
        </p:txBody>
      </p:sp>
      <p:sp>
        <p:nvSpPr>
          <p:cNvPr id="6" name="Text 2"/>
          <p:cNvSpPr/>
          <p:nvPr/>
        </p:nvSpPr>
        <p:spPr>
          <a:xfrm>
            <a:off x="6230898" y="1458992"/>
            <a:ext cx="2351127" cy="293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F1E1E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Цифровые каналы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6230898" y="1855113"/>
            <a:ext cx="3645932" cy="911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200" b="1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VK (Клипы, посты, VK Видео)</a:t>
            </a:r>
            <a:endParaRPr lang="en-US" sz="1200" b="1" dirty="0"/>
          </a:p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200" b="1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Telegram (сторис, посты, видео)</a:t>
            </a:r>
            <a:endParaRPr lang="en-US" sz="1200" b="1" dirty="0"/>
          </a:p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200" b="1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TikTok (короткие клипы)</a:t>
            </a:r>
            <a:endParaRPr lang="en-US" sz="1200" b="1" dirty="0"/>
          </a:p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200" b="1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RuTube, Яндекс.Дзен, MAX</a:t>
            </a:r>
            <a:endParaRPr lang="en-US" sz="1200" b="1" dirty="0"/>
          </a:p>
        </p:txBody>
      </p:sp>
      <p:sp>
        <p:nvSpPr>
          <p:cNvPr id="8" name="Text 4"/>
          <p:cNvSpPr/>
          <p:nvPr/>
        </p:nvSpPr>
        <p:spPr>
          <a:xfrm>
            <a:off x="10209503" y="3521629"/>
            <a:ext cx="2351127" cy="4610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dirty="0">
                <a:solidFill>
                  <a:srgbClr val="1F1E1E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Контент-стратегия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10209503" y="3917751"/>
            <a:ext cx="3645932" cy="2375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Кулинарный контент: рецепты, </a:t>
            </a:r>
            <a:r>
              <a:rPr lang="en-US" sz="1600" dirty="0" err="1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видеорецепты</a:t>
            </a:r>
            <a:endParaRPr lang="ru-RU" sz="1600" dirty="0">
              <a:solidFill>
                <a:srgbClr val="3B3535"/>
              </a:solidFill>
              <a:ea typeface="Sora Light" pitchFamily="34" charset="-122"/>
              <a:cs typeface="Sora Light" pitchFamily="34" charset="-120"/>
            </a:endParaRPr>
          </a:p>
          <a:p>
            <a:pPr algn="l">
              <a:lnSpc>
                <a:spcPts val="1550"/>
              </a:lnSpc>
              <a:buSzPct val="100000"/>
            </a:pPr>
            <a:endParaRPr lang="en-US" sz="1600" dirty="0"/>
          </a:p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Образовательный: советы по питанию, </a:t>
            </a:r>
            <a:r>
              <a:rPr lang="en-US" sz="1600" dirty="0" err="1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состав</a:t>
            </a:r>
            <a:r>
              <a:rPr lang="en-US" sz="16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600" dirty="0" err="1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продуктов</a:t>
            </a:r>
            <a:endParaRPr lang="ru-RU" sz="1600" dirty="0">
              <a:solidFill>
                <a:srgbClr val="3B3535"/>
              </a:solidFill>
              <a:ea typeface="Sora Light" pitchFamily="34" charset="-122"/>
              <a:cs typeface="Sora Light" pitchFamily="34" charset="-120"/>
            </a:endParaRPr>
          </a:p>
          <a:p>
            <a:pPr algn="l">
              <a:lnSpc>
                <a:spcPts val="1550"/>
              </a:lnSpc>
              <a:buSzPct val="100000"/>
            </a:pPr>
            <a:endParaRPr lang="en-US" sz="1600" dirty="0"/>
          </a:p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Развлекательный: челленджи, розыгрыши, </a:t>
            </a:r>
            <a:r>
              <a:rPr lang="en-US" sz="1600" dirty="0" err="1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мемы</a:t>
            </a:r>
            <a:endParaRPr lang="ru-RU" sz="1600" dirty="0">
              <a:solidFill>
                <a:srgbClr val="3B3535"/>
              </a:solidFill>
              <a:ea typeface="Sora Light" pitchFamily="34" charset="-122"/>
              <a:cs typeface="Sora Light" pitchFamily="34" charset="-120"/>
            </a:endParaRPr>
          </a:p>
          <a:p>
            <a:pPr algn="l">
              <a:lnSpc>
                <a:spcPts val="1550"/>
              </a:lnSpc>
              <a:buSzPct val="100000"/>
            </a:pPr>
            <a:endParaRPr lang="en-US" sz="1600" dirty="0"/>
          </a:p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UGC: фото и видео покупателей, конкурсы рецептов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10247590" y="1458992"/>
            <a:ext cx="2633424" cy="293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F1E1E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Традиционные каналы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10247590" y="1855113"/>
            <a:ext cx="3645932" cy="875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ТВ и радио</a:t>
            </a:r>
            <a:endParaRPr lang="en-US" sz="1200" dirty="0"/>
          </a:p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Наружная реклама</a:t>
            </a:r>
            <a:endParaRPr lang="en-US" sz="1200" dirty="0"/>
          </a:p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Мероприятия: фестивали с едой, партнерские события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1440775" y="6365122"/>
            <a:ext cx="2949779" cy="293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F1E1E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Амбассадор бренда</a:t>
            </a:r>
            <a:endParaRPr lang="en-US" sz="1850" dirty="0"/>
          </a:p>
        </p:txBody>
      </p:sp>
      <p:sp>
        <p:nvSpPr>
          <p:cNvPr id="13" name="Text 9"/>
          <p:cNvSpPr/>
          <p:nvPr/>
        </p:nvSpPr>
        <p:spPr>
          <a:xfrm>
            <a:off x="439200" y="6769655"/>
            <a:ext cx="4952931" cy="1004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Денис Никифоров</a:t>
            </a:r>
            <a:r>
              <a:rPr lang="en-US" sz="1400" dirty="0">
                <a:solidFill>
                  <a:srgbClr val="3B3535"/>
                </a:solidFill>
                <a:ea typeface="Sora Light" pitchFamily="34" charset="-122"/>
                <a:cs typeface="Sora Light" pitchFamily="34" charset="-120"/>
              </a:rPr>
              <a:t> — образ сильного и надёжного мужчины, ассоциация с ответственностью и честностью, уважение к семейным ценностям, активный образ жизни, высокий уровень доверия.</a:t>
            </a:r>
            <a:endParaRPr lang="en-US" sz="14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0898" y="4929307"/>
            <a:ext cx="297775" cy="29777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656546" y="4980384"/>
            <a:ext cx="2845832" cy="2449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Фирменные магазины РЕМИТ</a:t>
            </a:r>
            <a:endParaRPr lang="en-US" sz="15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30898" y="5431750"/>
            <a:ext cx="297775" cy="297775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656546" y="5482828"/>
            <a:ext cx="1959173" cy="2449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Федеральные сети</a:t>
            </a:r>
            <a:endParaRPr lang="en-US" sz="1500" dirty="0"/>
          </a:p>
        </p:txBody>
      </p:sp>
      <p:sp>
        <p:nvSpPr>
          <p:cNvPr id="18" name="Text 12"/>
          <p:cNvSpPr/>
          <p:nvPr/>
        </p:nvSpPr>
        <p:spPr>
          <a:xfrm>
            <a:off x="6656546" y="5789057"/>
            <a:ext cx="7229356" cy="200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Пятёрочка, Магнит, Перекрёсток</a:t>
            </a:r>
            <a:endParaRPr lang="en-US" sz="115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30898" y="6194703"/>
            <a:ext cx="297775" cy="297775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6656546" y="6245781"/>
            <a:ext cx="1959173" cy="2449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Сервисы доставки</a:t>
            </a:r>
            <a:endParaRPr lang="en-US" sz="1500" dirty="0"/>
          </a:p>
        </p:txBody>
      </p:sp>
      <p:sp>
        <p:nvSpPr>
          <p:cNvPr id="21" name="Text 14"/>
          <p:cNvSpPr/>
          <p:nvPr/>
        </p:nvSpPr>
        <p:spPr>
          <a:xfrm>
            <a:off x="6656546" y="6552009"/>
            <a:ext cx="7229356" cy="200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Самокат, Яндекс Лавка, Купер</a:t>
            </a:r>
            <a:endParaRPr lang="en-US" sz="1150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30898" y="6957655"/>
            <a:ext cx="297775" cy="297775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6656546" y="7008733"/>
            <a:ext cx="1959173" cy="2449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Готовая еда</a:t>
            </a:r>
            <a:endParaRPr lang="en-US" sz="1500" dirty="0"/>
          </a:p>
        </p:txBody>
      </p:sp>
      <p:sp>
        <p:nvSpPr>
          <p:cNvPr id="24" name="Text 16"/>
          <p:cNvSpPr/>
          <p:nvPr/>
        </p:nvSpPr>
        <p:spPr>
          <a:xfrm>
            <a:off x="6656546" y="7314962"/>
            <a:ext cx="7229356" cy="200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Кафе, рестораны, кофейни, школьное питание</a:t>
            </a:r>
            <a:endParaRPr lang="en-US" sz="115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8C8714A0-6394-E364-41A8-AB84909CD337}"/>
              </a:ext>
            </a:extLst>
          </p:cNvPr>
          <p:cNvSpPr/>
          <p:nvPr/>
        </p:nvSpPr>
        <p:spPr>
          <a:xfrm>
            <a:off x="12839308" y="7774543"/>
            <a:ext cx="1791092" cy="455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F655871-EAB9-A76A-3EC2-9BE4BB4304F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4581" r="21335"/>
          <a:stretch>
            <a:fillRect/>
          </a:stretch>
        </p:blipFill>
        <p:spPr>
          <a:xfrm>
            <a:off x="439201" y="1362372"/>
            <a:ext cx="5047199" cy="473785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218135"/>
            <a:ext cx="9098280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1F1E1E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Сегментация продуктового портфеля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58309" y="2983577"/>
            <a:ext cx="13113782" cy="4867513"/>
          </a:xfrm>
          <a:prstGeom prst="roundRect">
            <a:avLst>
              <a:gd name="adj" fmla="val 1636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65929" y="2991197"/>
            <a:ext cx="13098542" cy="54590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955715" y="3112521"/>
            <a:ext cx="1495425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Сегмент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2837855" y="3112521"/>
            <a:ext cx="225909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Примеры продуктов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5483662" y="3112521"/>
            <a:ext cx="390036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Цель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9770745" y="3112521"/>
            <a:ext cx="390417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Стратегия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765929" y="3537098"/>
            <a:ext cx="13098542" cy="84915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955715" y="3658423"/>
            <a:ext cx="1495425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Базовый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2837855" y="3658423"/>
            <a:ext cx="225909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Варёные колбасы, сосиски, сардельки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5483662" y="3658423"/>
            <a:ext cx="3900368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Объём продаж, удержание массового потребителя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9770745" y="3658423"/>
            <a:ext cx="3904178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Широкое присутствие, конкурентные цены, массовая дистрибуция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765929" y="4386252"/>
            <a:ext cx="13098542" cy="84915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955715" y="4507577"/>
            <a:ext cx="1495425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Средний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2837855" y="4507577"/>
            <a:ext cx="225909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Полукопчёные колбасы, ветчина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5483662" y="4507577"/>
            <a:ext cx="390036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Стабильная прибыль и маржинальность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9770745" y="4507577"/>
            <a:ext cx="3904178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Оптимальное соотношение цена/качество, продвижение локально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765929" y="5235406"/>
            <a:ext cx="13098542" cy="115240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955715" y="5356730"/>
            <a:ext cx="1495425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Премиум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2837855" y="5356730"/>
            <a:ext cx="225909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Сырокопчёные колбасы, деликатесы, авторские рецептуры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5483662" y="5356730"/>
            <a:ext cx="390036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Высокая маржа, укрепление имиджа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9770745" y="5356730"/>
            <a:ext cx="3904178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Эксклюзивные точки продаж, ограниченные серии, продвижение через рестораны и гурман-сообщества</a:t>
            </a:r>
            <a:endParaRPr lang="en-US" sz="1450" dirty="0"/>
          </a:p>
        </p:txBody>
      </p:sp>
      <p:sp>
        <p:nvSpPr>
          <p:cNvPr id="24" name="Shape 22"/>
          <p:cNvSpPr/>
          <p:nvPr/>
        </p:nvSpPr>
        <p:spPr>
          <a:xfrm>
            <a:off x="765929" y="6387812"/>
            <a:ext cx="13098542" cy="145565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955715" y="6509136"/>
            <a:ext cx="1495425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Инновационный</a:t>
            </a:r>
            <a:endParaRPr lang="en-US" sz="1450" dirty="0"/>
          </a:p>
        </p:txBody>
      </p:sp>
      <p:sp>
        <p:nvSpPr>
          <p:cNvPr id="26" name="Text 24"/>
          <p:cNvSpPr/>
          <p:nvPr/>
        </p:nvSpPr>
        <p:spPr>
          <a:xfrm>
            <a:off x="2837855" y="6509136"/>
            <a:ext cx="2259092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Высокое содержание белка, функциональные продукты, готовые мясные снеки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5483662" y="6509136"/>
            <a:ext cx="3900368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Привлечение новых категорий потребителей, тестирование новых форматов</a:t>
            </a:r>
            <a:endParaRPr lang="en-US" sz="1450" dirty="0"/>
          </a:p>
        </p:txBody>
      </p:sp>
      <p:sp>
        <p:nvSpPr>
          <p:cNvPr id="28" name="Text 26"/>
          <p:cNvSpPr/>
          <p:nvPr/>
        </p:nvSpPr>
        <p:spPr>
          <a:xfrm>
            <a:off x="9770745" y="6509136"/>
            <a:ext cx="390417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Агрессивный маркетинг, онлайн-каналы</a:t>
            </a:r>
            <a:endParaRPr lang="en-US" sz="1450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9440D2D5-5A8E-7883-C9B8-A3177A6595C0}"/>
              </a:ext>
            </a:extLst>
          </p:cNvPr>
          <p:cNvSpPr/>
          <p:nvPr/>
        </p:nvSpPr>
        <p:spPr>
          <a:xfrm>
            <a:off x="12839308" y="7774543"/>
            <a:ext cx="1791092" cy="455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EF07CDFF-7335-FF79-A659-11C799A07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593" y="935741"/>
            <a:ext cx="2259093" cy="195376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166A77E2-D658-384D-77EF-EB4BE037C8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0386"/>
          <a:stretch>
            <a:fillRect/>
          </a:stretch>
        </p:blipFill>
        <p:spPr>
          <a:xfrm>
            <a:off x="4112950" y="1022197"/>
            <a:ext cx="2388997" cy="2028265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7D26E593-343D-8F2E-0D54-3A316339EBE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8139"/>
          <a:stretch>
            <a:fillRect/>
          </a:stretch>
        </p:blipFill>
        <p:spPr>
          <a:xfrm>
            <a:off x="7147994" y="967423"/>
            <a:ext cx="2516672" cy="1963112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D8E1BF2-3AAF-18C3-A7B2-7A7B0E9DDA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10713" y="606000"/>
            <a:ext cx="2832446" cy="251068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409065"/>
            <a:ext cx="7970758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1F1E1E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Ценовое управление портфелем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58309" y="2071568"/>
            <a:ext cx="6462117" cy="2449711"/>
          </a:xfrm>
          <a:prstGeom prst="roundRect">
            <a:avLst>
              <a:gd name="adj" fmla="val 3250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55477" y="2268736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Базовый сегмент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55477" y="2694146"/>
            <a:ext cx="606778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Конкурентные цены → объём продаж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955477" y="3111103"/>
            <a:ext cx="6067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Для массовой продукции применяется стратегия конкурентных цен, направленная на поддержание высокой доли рынка и стабильного объема продаж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7409974" y="2071568"/>
            <a:ext cx="6462117" cy="2449711"/>
          </a:xfrm>
          <a:prstGeom prst="roundRect">
            <a:avLst>
              <a:gd name="adj" fmla="val 3250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607141" y="2268736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Средний сегмент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7607141" y="2694146"/>
            <a:ext cx="606778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Средняя маржа, акции → удержание клиентов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7607141" y="3111103"/>
            <a:ext cx="6067782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 данном сегменте используется стратегия оптимального соотношения цены и качества. Продукция должна восприниматься потребителями как доступная, но более качественная по сравнению с бюджетными аналогами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758309" y="4710827"/>
            <a:ext cx="6462117" cy="2449711"/>
          </a:xfrm>
          <a:prstGeom prst="roundRect">
            <a:avLst>
              <a:gd name="adj" fmla="val 3250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55477" y="4907994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Премиум сегмент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955477" y="5333405"/>
            <a:ext cx="606778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Высокая маржа, value-based pricing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955477" y="5750362"/>
            <a:ext cx="6067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Для деликатесной продукции применяется стратегия премиального ценообразования. Цена формируется исходя из ценности продукта, качества сырья и уникальности рецептуры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7409974" y="4710827"/>
            <a:ext cx="6462117" cy="2449711"/>
          </a:xfrm>
          <a:prstGeom prst="roundRect">
            <a:avLst>
              <a:gd name="adj" fmla="val 3250"/>
            </a:avLst>
          </a:prstGeom>
          <a:solidFill>
            <a:srgbClr val="F9D2D6"/>
          </a:solidFill>
          <a:ln w="7620">
            <a:solidFill>
              <a:srgbClr val="DFB8B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607141" y="4907994"/>
            <a:ext cx="308550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Sora Semi Bold" pitchFamily="34" charset="0"/>
                <a:ea typeface="Sora Semi Bold" pitchFamily="34" charset="-122"/>
                <a:cs typeface="Sora Semi Bold" pitchFamily="34" charset="-120"/>
              </a:rPr>
              <a:t>Инновационный сегмент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7607141" y="5333405"/>
            <a:ext cx="606778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Value-based pricing, маркетинговые тесты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7607141" y="5750362"/>
            <a:ext cx="6067782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Для новых продуктов рекомендуется примен стратегию ценности для потребителя. Цена должна отражать дополнительные преимущества продукта, такие как функциональность или полезные свойства</a:t>
            </a:r>
            <a:endParaRPr lang="en-US" sz="1450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903D705-2AB7-4EB6-7701-083BECE5C052}"/>
              </a:ext>
            </a:extLst>
          </p:cNvPr>
          <p:cNvSpPr/>
          <p:nvPr/>
        </p:nvSpPr>
        <p:spPr>
          <a:xfrm>
            <a:off x="12839308" y="7774543"/>
            <a:ext cx="1791092" cy="455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7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CE953CB-88F6-4CFE-9A3F-197A020AA838}">
  <we:reference id="wa200005566" version="3.0.0.3" store="ru-RU" storeType="OMEX"/>
  <we:alternateReferences>
    <we:reference id="WA200005566" version="3.0.0.3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4838</Words>
  <Application>Microsoft Macintosh PowerPoint</Application>
  <PresentationFormat>Произвольный</PresentationFormat>
  <Paragraphs>802</Paragraphs>
  <Slides>32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1" baseType="lpstr">
      <vt:lpstr>Sora Semi Bold</vt:lpstr>
      <vt:lpstr>Montserrat</vt:lpstr>
      <vt:lpstr>Sora Light</vt:lpstr>
      <vt:lpstr>Arial Black</vt:lpstr>
      <vt:lpstr>Calibri</vt:lpstr>
      <vt:lpstr>Arial</vt:lpstr>
      <vt:lpstr>Cambria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Даниил Осипов</dc:creator>
  <cp:lastModifiedBy>Даниил Осипов</cp:lastModifiedBy>
  <cp:revision>8</cp:revision>
  <dcterms:created xsi:type="dcterms:W3CDTF">2026-03-10T10:31:24Z</dcterms:created>
  <dcterms:modified xsi:type="dcterms:W3CDTF">2026-11-04T13:03:08Z</dcterms:modified>
</cp:coreProperties>
</file>